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notesMasterIdLst>
    <p:notesMasterId r:id="rId116"/>
  </p:notesMasterIdLst>
  <p:sldIdLst>
    <p:sldId id="256" r:id="rId2"/>
    <p:sldId id="257" r:id="rId3"/>
    <p:sldId id="258" r:id="rId4"/>
    <p:sldId id="260" r:id="rId5"/>
    <p:sldId id="261" r:id="rId6"/>
    <p:sldId id="263" r:id="rId7"/>
    <p:sldId id="262" r:id="rId8"/>
    <p:sldId id="259" r:id="rId9"/>
    <p:sldId id="264" r:id="rId10"/>
    <p:sldId id="265" r:id="rId11"/>
    <p:sldId id="266" r:id="rId12"/>
    <p:sldId id="267" r:id="rId13"/>
    <p:sldId id="268" r:id="rId14"/>
    <p:sldId id="269" r:id="rId15"/>
    <p:sldId id="274" r:id="rId16"/>
    <p:sldId id="270" r:id="rId17"/>
    <p:sldId id="271" r:id="rId18"/>
    <p:sldId id="272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84" r:id="rId39"/>
    <p:sldId id="285" r:id="rId40"/>
    <p:sldId id="286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4" r:id="rId49"/>
    <p:sldId id="303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6" r:id="rId59"/>
    <p:sldId id="313" r:id="rId60"/>
    <p:sldId id="314" r:id="rId61"/>
    <p:sldId id="315" r:id="rId62"/>
    <p:sldId id="318" r:id="rId63"/>
    <p:sldId id="330" r:id="rId64"/>
    <p:sldId id="317" r:id="rId65"/>
    <p:sldId id="320" r:id="rId66"/>
    <p:sldId id="321" r:id="rId67"/>
    <p:sldId id="322" r:id="rId68"/>
    <p:sldId id="323" r:id="rId69"/>
    <p:sldId id="324" r:id="rId70"/>
    <p:sldId id="329" r:id="rId71"/>
    <p:sldId id="325" r:id="rId72"/>
    <p:sldId id="331" r:id="rId73"/>
    <p:sldId id="332" r:id="rId74"/>
    <p:sldId id="327" r:id="rId75"/>
    <p:sldId id="328" r:id="rId76"/>
    <p:sldId id="326" r:id="rId77"/>
    <p:sldId id="333" r:id="rId78"/>
    <p:sldId id="335" r:id="rId79"/>
    <p:sldId id="336" r:id="rId80"/>
    <p:sldId id="338" r:id="rId81"/>
    <p:sldId id="337" r:id="rId82"/>
    <p:sldId id="339" r:id="rId83"/>
    <p:sldId id="340" r:id="rId84"/>
    <p:sldId id="342" r:id="rId85"/>
    <p:sldId id="344" r:id="rId86"/>
    <p:sldId id="341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4" r:id="rId95"/>
    <p:sldId id="355" r:id="rId96"/>
    <p:sldId id="356" r:id="rId97"/>
    <p:sldId id="358" r:id="rId98"/>
    <p:sldId id="359" r:id="rId99"/>
    <p:sldId id="364" r:id="rId100"/>
    <p:sldId id="360" r:id="rId101"/>
    <p:sldId id="361" r:id="rId102"/>
    <p:sldId id="362" r:id="rId103"/>
    <p:sldId id="363" r:id="rId104"/>
    <p:sldId id="365" r:id="rId105"/>
    <p:sldId id="367" r:id="rId106"/>
    <p:sldId id="366" r:id="rId107"/>
    <p:sldId id="368" r:id="rId108"/>
    <p:sldId id="369" r:id="rId109"/>
    <p:sldId id="370" r:id="rId110"/>
    <p:sldId id="371" r:id="rId111"/>
    <p:sldId id="373" r:id="rId112"/>
    <p:sldId id="372" r:id="rId113"/>
    <p:sldId id="374" r:id="rId114"/>
    <p:sldId id="375" r:id="rId1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DCDE627-8FB0-406A-ADEC-8A8008433F7D}">
          <p14:sldIdLst>
            <p14:sldId id="256"/>
            <p14:sldId id="257"/>
            <p14:sldId id="258"/>
            <p14:sldId id="260"/>
            <p14:sldId id="261"/>
            <p14:sldId id="263"/>
            <p14:sldId id="262"/>
            <p14:sldId id="259"/>
            <p14:sldId id="264"/>
            <p14:sldId id="265"/>
            <p14:sldId id="266"/>
            <p14:sldId id="267"/>
            <p14:sldId id="268"/>
            <p14:sldId id="269"/>
            <p14:sldId id="274"/>
            <p14:sldId id="270"/>
            <p14:sldId id="271"/>
            <p14:sldId id="272"/>
            <p14:sldId id="273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84"/>
            <p14:sldId id="285"/>
            <p14:sldId id="286"/>
            <p14:sldId id="296"/>
            <p14:sldId id="297"/>
            <p14:sldId id="298"/>
            <p14:sldId id="299"/>
            <p14:sldId id="300"/>
            <p14:sldId id="301"/>
            <p14:sldId id="302"/>
            <p14:sldId id="304"/>
            <p14:sldId id="303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6"/>
            <p14:sldId id="313"/>
            <p14:sldId id="314"/>
            <p14:sldId id="315"/>
            <p14:sldId id="318"/>
            <p14:sldId id="330"/>
            <p14:sldId id="317"/>
            <p14:sldId id="320"/>
            <p14:sldId id="321"/>
            <p14:sldId id="322"/>
            <p14:sldId id="323"/>
            <p14:sldId id="324"/>
            <p14:sldId id="329"/>
            <p14:sldId id="325"/>
            <p14:sldId id="331"/>
            <p14:sldId id="332"/>
            <p14:sldId id="327"/>
            <p14:sldId id="328"/>
            <p14:sldId id="326"/>
            <p14:sldId id="333"/>
            <p14:sldId id="335"/>
            <p14:sldId id="336"/>
            <p14:sldId id="338"/>
            <p14:sldId id="337"/>
            <p14:sldId id="339"/>
            <p14:sldId id="340"/>
            <p14:sldId id="342"/>
            <p14:sldId id="344"/>
            <p14:sldId id="341"/>
            <p14:sldId id="345"/>
            <p14:sldId id="346"/>
            <p14:sldId id="347"/>
            <p14:sldId id="348"/>
            <p14:sldId id="349"/>
            <p14:sldId id="350"/>
            <p14:sldId id="351"/>
            <p14:sldId id="354"/>
            <p14:sldId id="355"/>
            <p14:sldId id="356"/>
            <p14:sldId id="358"/>
            <p14:sldId id="359"/>
            <p14:sldId id="364"/>
            <p14:sldId id="360"/>
            <p14:sldId id="361"/>
            <p14:sldId id="362"/>
            <p14:sldId id="363"/>
            <p14:sldId id="365"/>
            <p14:sldId id="367"/>
            <p14:sldId id="366"/>
            <p14:sldId id="368"/>
            <p14:sldId id="369"/>
            <p14:sldId id="370"/>
            <p14:sldId id="371"/>
            <p14:sldId id="373"/>
            <p14:sldId id="372"/>
            <p14:sldId id="374"/>
            <p14:sldId id="375"/>
          </p14:sldIdLst>
        </p14:section>
        <p14:section name="Untitled Section" id="{B4327CA4-4971-48DC-812A-470B378C9A2A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CCDF9-AFD6-4ED0-9D1F-084E817E4057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A3EDA1-734F-4FB6-982E-B9C5B7476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5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3EDA1-734F-4FB6-982E-B9C5B747602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70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A3EDA1-734F-4FB6-982E-B9C5B747602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0063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A3EDA1-734F-4FB6-982E-B9C5B747602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5128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A3EDA1-734F-4FB6-982E-B9C5B747602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700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A3EDA1-734F-4FB6-982E-B9C5B747602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6860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A3EDA1-734F-4FB6-982E-B9C5B747602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1913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B5B1A-9CDB-42EC-9445-22FAB5505962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A5E1B169-DA78-4C58-859F-A987C15F6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34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B5B1A-9CDB-42EC-9445-22FAB5505962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1B169-DA78-4C58-859F-A987C15F6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93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B5B1A-9CDB-42EC-9445-22FAB5505962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1B169-DA78-4C58-859F-A987C15F6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97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B5B1A-9CDB-42EC-9445-22FAB5505962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1B169-DA78-4C58-859F-A987C15F6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42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D2B5B1A-9CDB-42EC-9445-22FAB5505962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A5E1B169-DA78-4C58-859F-A987C15F6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0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B5B1A-9CDB-42EC-9445-22FAB5505962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1B169-DA78-4C58-859F-A987C15F6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11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B5B1A-9CDB-42EC-9445-22FAB5505962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1B169-DA78-4C58-859F-A987C15F6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81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B5B1A-9CDB-42EC-9445-22FAB5505962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1B169-DA78-4C58-859F-A987C15F6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9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B5B1A-9CDB-42EC-9445-22FAB5505962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1B169-DA78-4C58-859F-A987C15F6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88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B5B1A-9CDB-42EC-9445-22FAB5505962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1B169-DA78-4C58-859F-A987C15F6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21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B5B1A-9CDB-42EC-9445-22FAB5505962}" type="datetimeFigureOut">
              <a:rPr lang="en-US" smtClean="0"/>
              <a:t>4/15/2021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1B169-DA78-4C58-859F-A987C15F6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5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CD2B5B1A-9CDB-42EC-9445-22FAB5505962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A5E1B169-DA78-4C58-859F-A987C15F6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679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8.png"/><Relationship Id="rId7" Type="http://schemas.openxmlformats.org/officeDocument/2006/relationships/image" Target="../media/image163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59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hyperlink" Target="https://www.youtube.com/watch?v=e-Gp91AMQ80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g.libretexts.org/Bookshelves/Materials_Science/Supplemental_Modules_(Materials_Science)/Magnetic_Properties/Magnetic_Hysteresis" TargetMode="External"/><Relationship Id="rId2" Type="http://schemas.openxmlformats.org/officeDocument/2006/relationships/hyperlink" Target="https://www.electronicshub.org/schmitt-trigger-basic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mailto:wenzhi.qian@sjsu.edu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2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010.png"/><Relationship Id="rId4" Type="http://schemas.openxmlformats.org/officeDocument/2006/relationships/image" Target="../media/image91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7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98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hyperlink" Target="https://datasheetz.com/data/Integrated%20Circuits%20(ICs)/Amplifiers%20-%20Instrumentation,%20OP%20Amps,%20Buffer%20Amps/LT1006CN8-datasheetz.html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-ZpoaSnIGLY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opbsirt6foo0ozi/class14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ropbox.com/s/ot7px4yh53y7ymo/2n7000_ekv_VT_KN.asc" TargetMode="External"/><Relationship Id="rId4" Type="http://schemas.openxmlformats.org/officeDocument/2006/relationships/image" Target="../media/image116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8.png"/><Relationship Id="rId7" Type="http://schemas.openxmlformats.org/officeDocument/2006/relationships/image" Target="../media/image123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19.png"/><Relationship Id="rId9" Type="http://schemas.openxmlformats.org/officeDocument/2006/relationships/image" Target="../media/image1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ny04sxhmspfmrsg/class15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ropbox.com/s/ot7px4yh53y7ymo/2n7000_ekv_VT_KN.asc" TargetMode="External"/><Relationship Id="rId4" Type="http://schemas.openxmlformats.org/officeDocument/2006/relationships/image" Target="../media/image12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ot7px4yh53y7ymo/2n7000_ekv_VT_KN.asc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m0iwiu18bzk2itr/gmID%20for%20desinging%20CS%20amplifiers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ropbox.com/s/m0iwiu18bzk2itr/gmID%20for%20desinging%20CS%20amplifiers.pdf" TargetMode="Externa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29692E1-5087-498A-8F0E-349CC297EDE5}"/>
              </a:ext>
            </a:extLst>
          </p:cNvPr>
          <p:cNvSpPr txBox="1"/>
          <p:nvPr/>
        </p:nvSpPr>
        <p:spPr>
          <a:xfrm>
            <a:off x="958788" y="2627790"/>
            <a:ext cx="8566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Electronic Design Automation (EDA) software package</a:t>
            </a:r>
          </a:p>
          <a:p>
            <a:r>
              <a:rPr lang="en-US" dirty="0" err="1"/>
              <a:t>DipTrace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81AD0F-5880-40F0-8FE3-CE45F62CCF6A}"/>
              </a:ext>
            </a:extLst>
          </p:cNvPr>
          <p:cNvSpPr txBox="1"/>
          <p:nvPr/>
        </p:nvSpPr>
        <p:spPr>
          <a:xfrm>
            <a:off x="958788" y="2068497"/>
            <a:ext cx="856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Introduction to PCB design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B4D230-1A18-4553-8663-536A683C8A96}"/>
              </a:ext>
            </a:extLst>
          </p:cNvPr>
          <p:cNvSpPr txBox="1">
            <a:spLocks/>
          </p:cNvSpPr>
          <p:nvPr/>
        </p:nvSpPr>
        <p:spPr>
          <a:xfrm>
            <a:off x="958788" y="829301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SJSU Spring 2020</a:t>
            </a:r>
            <a:br>
              <a:rPr lang="en-US" sz="4000" dirty="0"/>
            </a:br>
            <a:r>
              <a:rPr lang="en-US" sz="4000" dirty="0"/>
              <a:t>EE122 </a:t>
            </a:r>
            <a:r>
              <a:rPr lang="en-US" altLang="zh-CN" sz="4000" dirty="0"/>
              <a:t>lab section #5</a:t>
            </a:r>
            <a:br>
              <a:rPr lang="en-US" altLang="zh-CN" sz="4000" dirty="0"/>
            </a:br>
            <a:r>
              <a:rPr lang="en-US" altLang="zh-CN" sz="4000" dirty="0"/>
              <a:t>lab 1</a:t>
            </a:r>
            <a:endParaRPr lang="en-US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588B15-44F0-4915-9A1A-FC3553196D4D}"/>
              </a:ext>
            </a:extLst>
          </p:cNvPr>
          <p:cNvSpPr txBox="1"/>
          <p:nvPr/>
        </p:nvSpPr>
        <p:spPr>
          <a:xfrm>
            <a:off x="4882718" y="5033639"/>
            <a:ext cx="3666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TA: Wen </a:t>
            </a:r>
            <a:r>
              <a:rPr lang="en-US" dirty="0" err="1"/>
              <a:t>Zhi</a:t>
            </a:r>
            <a:r>
              <a:rPr lang="en-US" dirty="0"/>
              <a:t> Qian</a:t>
            </a:r>
          </a:p>
          <a:p>
            <a:r>
              <a:rPr lang="en-US" dirty="0"/>
              <a:t>Email: wenzhi.qian@sjsu.edu</a:t>
            </a:r>
          </a:p>
        </p:txBody>
      </p:sp>
    </p:spTree>
    <p:extLst>
      <p:ext uri="{BB962C8B-B14F-4D97-AF65-F5344CB8AC3E}">
        <p14:creationId xmlns:p14="http://schemas.microsoft.com/office/powerpoint/2010/main" val="1252089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8C6E81-C9F6-4B93-939E-F93528846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337" y="596004"/>
            <a:ext cx="10211325" cy="57914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4F414C9-AC9B-448F-AF83-929BBED1AD2D}"/>
              </a:ext>
            </a:extLst>
          </p:cNvPr>
          <p:cNvSpPr/>
          <p:nvPr/>
        </p:nvSpPr>
        <p:spPr>
          <a:xfrm>
            <a:off x="7019364" y="881847"/>
            <a:ext cx="188260" cy="34065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DEACAF-FC8D-4097-971C-C5FB539B9ED1}"/>
              </a:ext>
            </a:extLst>
          </p:cNvPr>
          <p:cNvSpPr txBox="1"/>
          <p:nvPr/>
        </p:nvSpPr>
        <p:spPr>
          <a:xfrm>
            <a:off x="7019364" y="369594"/>
            <a:ext cx="3433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Click component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8474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24DF2D-FC7C-4257-BF90-169A53DA5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388" y="928198"/>
            <a:ext cx="3185436" cy="45723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7FFE32-F2EA-4072-A6BC-248E58B4F14C}"/>
              </a:ext>
            </a:extLst>
          </p:cNvPr>
          <p:cNvSpPr txBox="1"/>
          <p:nvPr/>
        </p:nvSpPr>
        <p:spPr>
          <a:xfrm>
            <a:off x="2873830" y="670349"/>
            <a:ext cx="1017035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Voltage meter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9621DF-02D9-4284-ADE4-10325E993437}"/>
              </a:ext>
            </a:extLst>
          </p:cNvPr>
          <p:cNvSpPr txBox="1"/>
          <p:nvPr/>
        </p:nvSpPr>
        <p:spPr>
          <a:xfrm>
            <a:off x="513184" y="242596"/>
            <a:ext cx="25845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lab 8 circuit will not work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EA6E92-3E9F-4ECF-89DA-BE85E8485A97}"/>
              </a:ext>
            </a:extLst>
          </p:cNvPr>
          <p:cNvSpPr txBox="1"/>
          <p:nvPr/>
        </p:nvSpPr>
        <p:spPr>
          <a:xfrm>
            <a:off x="905069" y="5831633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Please explain why this will not work in your report for lab8.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C5FD74-B66F-48BA-B3CD-5DEEFA237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000" y="1196511"/>
            <a:ext cx="6558816" cy="40357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85CDE8-48EE-446A-9735-C8E75906C25C}"/>
              </a:ext>
            </a:extLst>
          </p:cNvPr>
          <p:cNvSpPr txBox="1"/>
          <p:nvPr/>
        </p:nvSpPr>
        <p:spPr>
          <a:xfrm>
            <a:off x="6456782" y="704261"/>
            <a:ext cx="4189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circuit description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1BD165-C9DC-451E-8E9F-99E8854E2B82}"/>
              </a:ext>
            </a:extLst>
          </p:cNvPr>
          <p:cNvSpPr txBox="1"/>
          <p:nvPr/>
        </p:nvSpPr>
        <p:spPr>
          <a:xfrm>
            <a:off x="5120000" y="578498"/>
            <a:ext cx="6757869" cy="48239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441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C8E78B3-AE5B-4DBF-BD83-F29AF7B7B716}"/>
              </a:ext>
            </a:extLst>
          </p:cNvPr>
          <p:cNvSpPr txBox="1"/>
          <p:nvPr/>
        </p:nvSpPr>
        <p:spPr>
          <a:xfrm>
            <a:off x="587829" y="475861"/>
            <a:ext cx="3722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Modified circuit and a few measured parameters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B8F8B9-EC5F-4BAB-88E4-4F5DCE974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163" y="1122192"/>
            <a:ext cx="7864522" cy="52658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4407DB-365C-4CFE-A519-AE02704CE6D4}"/>
              </a:ext>
            </a:extLst>
          </p:cNvPr>
          <p:cNvSpPr txBox="1"/>
          <p:nvPr/>
        </p:nvSpPr>
        <p:spPr>
          <a:xfrm>
            <a:off x="10179699" y="4738496"/>
            <a:ext cx="1017035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Voltage meter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E4B29E-FF6A-4625-A957-7873FF548535}"/>
              </a:ext>
            </a:extLst>
          </p:cNvPr>
          <p:cNvSpPr txBox="1"/>
          <p:nvPr/>
        </p:nvSpPr>
        <p:spPr>
          <a:xfrm>
            <a:off x="933061" y="1688840"/>
            <a:ext cx="2191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datapoint</a:t>
            </a:r>
          </a:p>
          <a:p>
            <a:r>
              <a:rPr lang="en-US" dirty="0"/>
              <a:t>5 V power supply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B0B9D8-EA7C-4FE6-958D-F76DE3ACA551}"/>
                  </a:ext>
                </a:extLst>
              </p:cNvPr>
              <p:cNvSpPr txBox="1"/>
              <p:nvPr/>
            </p:nvSpPr>
            <p:spPr>
              <a:xfrm>
                <a:off x="933061" y="3567995"/>
                <a:ext cx="2191730" cy="651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𝑛𝑑</m:t>
                        </m:r>
                      </m:sup>
                    </m:sSup>
                  </m:oMath>
                </a14:m>
                <a:r>
                  <a:rPr lang="en-US" dirty="0"/>
                  <a:t> datapoint</a:t>
                </a:r>
              </a:p>
              <a:p>
                <a:r>
                  <a:rPr lang="en-US" dirty="0"/>
                  <a:t>3V power supply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B0B9D8-EA7C-4FE6-958D-F76DE3ACA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61" y="3567995"/>
                <a:ext cx="2191730" cy="651269"/>
              </a:xfrm>
              <a:prstGeom prst="rect">
                <a:avLst/>
              </a:prstGeom>
              <a:blipFill>
                <a:blip r:embed="rId3"/>
                <a:stretch>
                  <a:fillRect l="-2222" t="-3738" b="-14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184500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768EB0-E3FF-479D-9664-E1477E3D3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032" y="1196146"/>
            <a:ext cx="3475021" cy="4465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556438-C051-424F-8117-33EB45636184}"/>
              </a:ext>
            </a:extLst>
          </p:cNvPr>
          <p:cNvSpPr txBox="1"/>
          <p:nvPr/>
        </p:nvSpPr>
        <p:spPr>
          <a:xfrm>
            <a:off x="5383763" y="1334278"/>
            <a:ext cx="4338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Physical configuration of the circuit</a:t>
            </a:r>
          </a:p>
        </p:txBody>
      </p:sp>
    </p:spTree>
    <p:extLst>
      <p:ext uri="{BB962C8B-B14F-4D97-AF65-F5344CB8AC3E}">
        <p14:creationId xmlns:p14="http://schemas.microsoft.com/office/powerpoint/2010/main" val="35753062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C1796D-DB4B-48C0-AE28-D6DEB723F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236" y="438565"/>
            <a:ext cx="8222693" cy="182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78C2D6-C5A6-4C65-AF36-07AFB45E0309}"/>
              </a:ext>
            </a:extLst>
          </p:cNvPr>
          <p:cNvSpPr txBox="1"/>
          <p:nvPr/>
        </p:nvSpPr>
        <p:spPr>
          <a:xfrm>
            <a:off x="802841" y="110449"/>
            <a:ext cx="2258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2N7000 datasheet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A00E08-2250-468C-BADF-53DBED671F9F}"/>
                  </a:ext>
                </a:extLst>
              </p:cNvPr>
              <p:cNvSpPr txBox="1"/>
              <p:nvPr/>
            </p:nvSpPr>
            <p:spPr>
              <a:xfrm>
                <a:off x="942393" y="2435290"/>
                <a:ext cx="4516016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𝑜𝑥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𝐺𝑆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𝑇𝐻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λ</m:t>
                      </m:r>
                      <m:sSub>
                        <m:sSub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A00E08-2250-468C-BADF-53DBED671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393" y="2435290"/>
                <a:ext cx="4516016" cy="6347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0C4B0F-50B2-405E-A3F7-16C09572CC9A}"/>
                  </a:ext>
                </a:extLst>
              </p:cNvPr>
              <p:cNvSpPr txBox="1"/>
              <p:nvPr/>
            </p:nvSpPr>
            <p:spPr>
              <a:xfrm>
                <a:off x="1152331" y="3245466"/>
                <a:ext cx="4256935" cy="6029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𝐺𝑆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𝑇𝐻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𝐺𝑆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𝑇𝐻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0.004717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0.0017686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=2.67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0C4B0F-50B2-405E-A3F7-16C09572C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331" y="3245466"/>
                <a:ext cx="4256935" cy="6029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0E017A-9E7F-4F05-86B5-B7A239F96CAF}"/>
                  </a:ext>
                </a:extLst>
              </p:cNvPr>
              <p:cNvSpPr txBox="1"/>
              <p:nvPr/>
            </p:nvSpPr>
            <p:spPr>
              <a:xfrm>
                <a:off x="1152331" y="4128796"/>
                <a:ext cx="2050433" cy="5846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𝐺𝑆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𝑇𝐻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𝑇𝐻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=1.63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0E017A-9E7F-4F05-86B5-B7A239F96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331" y="4128796"/>
                <a:ext cx="2050433" cy="5846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D7C77B-B861-47FF-8B32-DB29827B54D0}"/>
                  </a:ext>
                </a:extLst>
              </p:cNvPr>
              <p:cNvSpPr txBox="1"/>
              <p:nvPr/>
            </p:nvSpPr>
            <p:spPr>
              <a:xfrm>
                <a:off x="1264706" y="5023816"/>
                <a:ext cx="1334277" cy="564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D7C77B-B861-47FF-8B32-DB29827B5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706" y="5023816"/>
                <a:ext cx="1334277" cy="5648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82F79BE-AF82-4C2E-AD66-1145DA8F7FB8}"/>
                  </a:ext>
                </a:extLst>
              </p:cNvPr>
              <p:cNvSpPr txBox="1"/>
              <p:nvPr/>
            </p:nvSpPr>
            <p:spPr>
              <a:xfrm>
                <a:off x="1152331" y="5876562"/>
                <a:ext cx="4711674" cy="412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𝑏𝑐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4.998−2.406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−(3−0.902)∗1.63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1−1.63</m:t>
                        </m:r>
                      </m:den>
                    </m:f>
                  </m:oMath>
                </a14:m>
                <a:r>
                  <a:rPr lang="en-US" dirty="0"/>
                  <a:t>=1.31=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𝑇𝐻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82F79BE-AF82-4C2E-AD66-1145DA8F7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331" y="5876562"/>
                <a:ext cx="4711674" cy="412870"/>
              </a:xfrm>
              <a:prstGeom prst="rect">
                <a:avLst/>
              </a:prstGeom>
              <a:blipFill>
                <a:blip r:embed="rId7"/>
                <a:stretch>
                  <a:fillRect l="-1294" t="-1471" r="-129" b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Right 13">
            <a:extLst>
              <a:ext uri="{FF2B5EF4-FFF2-40B4-BE49-F238E27FC236}">
                <a16:creationId xmlns:a16="http://schemas.microsoft.com/office/drawing/2014/main" id="{A0709650-5FCC-4A56-A141-5B61B99F5A1A}"/>
              </a:ext>
            </a:extLst>
          </p:cNvPr>
          <p:cNvSpPr/>
          <p:nvPr/>
        </p:nvSpPr>
        <p:spPr>
          <a:xfrm rot="17603790">
            <a:off x="4027340" y="3609226"/>
            <a:ext cx="4147569" cy="4788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355FF79-1156-4DEB-A8F2-CE77BC130ADC}"/>
                  </a:ext>
                </a:extLst>
              </p:cNvPr>
              <p:cNvSpPr txBox="1"/>
              <p:nvPr/>
            </p:nvSpPr>
            <p:spPr>
              <a:xfrm>
                <a:off x="6284127" y="5588714"/>
                <a:ext cx="338701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Could you think about this measured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𝑇𝐻</m:t>
                        </m:r>
                      </m:sub>
                    </m:sSub>
                  </m:oMath>
                </a14:m>
                <a:r>
                  <a:rPr lang="en-US" dirty="0"/>
                  <a:t> is lower or higher than actual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𝑇𝐻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355FF79-1156-4DEB-A8F2-CE77BC130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127" y="5588714"/>
                <a:ext cx="3387012" cy="923330"/>
              </a:xfrm>
              <a:prstGeom prst="rect">
                <a:avLst/>
              </a:prstGeom>
              <a:blipFill>
                <a:blip r:embed="rId8"/>
                <a:stretch>
                  <a:fillRect l="-1622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069891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FCD3C-9700-40A5-823D-03F7CC10E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C5E23-0DCC-4D72-9FC6-DC43B2D05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Fabricate and test the two CS designs you did last week.</a:t>
            </a:r>
          </a:p>
          <a:p>
            <a:r>
              <a:rPr lang="en-US" sz="1800" dirty="0">
                <a:solidFill>
                  <a:srgbClr val="000000"/>
                </a:solidFill>
                <a:latin typeface="TimesNewRomanPSMT"/>
              </a:rPr>
              <a:t>Take pictures of your physical circuit to put in your report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07998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29692E1-5087-498A-8F0E-349CC297EDE5}"/>
              </a:ext>
            </a:extLst>
          </p:cNvPr>
          <p:cNvSpPr txBox="1"/>
          <p:nvPr/>
        </p:nvSpPr>
        <p:spPr>
          <a:xfrm>
            <a:off x="958788" y="2627790"/>
            <a:ext cx="856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copy software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81AD0F-5880-40F0-8FE3-CE45F62CCF6A}"/>
              </a:ext>
            </a:extLst>
          </p:cNvPr>
          <p:cNvSpPr txBox="1"/>
          <p:nvPr/>
        </p:nvSpPr>
        <p:spPr>
          <a:xfrm>
            <a:off x="958788" y="2068497"/>
            <a:ext cx="856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cs typeface="+mn-cs"/>
              </a:rPr>
              <a:t>imulation and Testing of OPAMP Multivibrator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B4D230-1A18-4553-8663-536A683C8A96}"/>
              </a:ext>
            </a:extLst>
          </p:cNvPr>
          <p:cNvSpPr txBox="1">
            <a:spLocks/>
          </p:cNvSpPr>
          <p:nvPr/>
        </p:nvSpPr>
        <p:spPr>
          <a:xfrm>
            <a:off x="958788" y="829301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all" spc="0" normalizeH="0" baseline="0" noProof="0" dirty="0">
                <a:ln>
                  <a:noFill/>
                </a:ln>
                <a:blipFill dpi="0" rotWithShape="1">
                  <a:blip r:embed="rId2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Rockwell Condensed" panose="02060603050405020104"/>
                <a:ea typeface="+mj-ea"/>
                <a:cs typeface="+mj-cs"/>
              </a:rPr>
              <a:t>SJSU Spring 2020</a:t>
            </a:r>
            <a:br>
              <a:rPr kumimoji="0" lang="en-US" sz="4000" b="0" i="0" u="none" strike="noStrike" kern="1200" cap="all" spc="0" normalizeH="0" baseline="0" noProof="0" dirty="0">
                <a:ln>
                  <a:noFill/>
                </a:ln>
                <a:blipFill dpi="0" rotWithShape="1">
                  <a:blip r:embed="rId2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Rockwell Condensed" panose="02060603050405020104"/>
                <a:ea typeface="+mj-ea"/>
                <a:cs typeface="+mj-cs"/>
              </a:rPr>
            </a:br>
            <a:r>
              <a:rPr kumimoji="0" lang="en-US" sz="4000" b="0" i="0" u="none" strike="noStrike" kern="1200" cap="all" spc="0" normalizeH="0" baseline="0" noProof="0" dirty="0">
                <a:ln>
                  <a:noFill/>
                </a:ln>
                <a:blipFill dpi="0" rotWithShape="1">
                  <a:blip r:embed="rId2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Rockwell Condensed" panose="02060603050405020104"/>
                <a:ea typeface="+mj-ea"/>
                <a:cs typeface="+mj-cs"/>
              </a:rPr>
              <a:t>EE122 </a:t>
            </a:r>
            <a:r>
              <a:rPr kumimoji="0" lang="en-US" altLang="zh-CN" sz="4000" b="0" i="0" u="none" strike="noStrike" kern="1200" cap="all" spc="0" normalizeH="0" baseline="0" noProof="0" dirty="0">
                <a:ln>
                  <a:noFill/>
                </a:ln>
                <a:blipFill dpi="0" rotWithShape="1">
                  <a:blip r:embed="rId2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Rockwell Condensed" panose="02060603050405020104"/>
                <a:cs typeface="+mj-cs"/>
              </a:rPr>
              <a:t>lab section #5</a:t>
            </a:r>
            <a:br>
              <a:rPr kumimoji="0" lang="en-US" altLang="zh-CN" sz="4000" b="0" i="0" u="none" strike="noStrike" kern="1200" cap="all" spc="0" normalizeH="0" baseline="0" noProof="0" dirty="0">
                <a:ln>
                  <a:noFill/>
                </a:ln>
                <a:blipFill dpi="0" rotWithShape="1">
                  <a:blip r:embed="rId2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Rockwell Condensed" panose="02060603050405020104"/>
                <a:cs typeface="+mj-cs"/>
              </a:rPr>
            </a:br>
            <a:r>
              <a:rPr kumimoji="0" lang="en-US" altLang="zh-CN" sz="4000" b="0" i="0" u="none" strike="noStrike" kern="1200" cap="all" spc="0" normalizeH="0" baseline="0" noProof="0" dirty="0">
                <a:ln>
                  <a:noFill/>
                </a:ln>
                <a:blipFill dpi="0" rotWithShape="1">
                  <a:blip r:embed="rId2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Rockwell Condensed" panose="02060603050405020104"/>
                <a:cs typeface="+mj-cs"/>
              </a:rPr>
              <a:t>lab 9</a:t>
            </a:r>
            <a:endParaRPr kumimoji="0" lang="en-US" sz="4000" b="0" i="0" u="none" strike="noStrike" kern="1200" cap="all" spc="0" normalizeH="0" baseline="0" noProof="0" dirty="0">
              <a:ln>
                <a:noFill/>
              </a:ln>
              <a:blipFill dpi="0" rotWithShape="1">
                <a:blip r:embed="rId2"/>
                <a:srcRect/>
                <a:tile tx="6350" ty="-127000" sx="65000" sy="64000" flip="none" algn="tl"/>
              </a:blipFill>
              <a:effectLst/>
              <a:uLnTx/>
              <a:uFillTx/>
              <a:latin typeface="Rockwell Condensed" panose="02060603050405020104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588B15-44F0-4915-9A1A-FC3553196D4D}"/>
              </a:ext>
            </a:extLst>
          </p:cNvPr>
          <p:cNvSpPr txBox="1"/>
          <p:nvPr/>
        </p:nvSpPr>
        <p:spPr>
          <a:xfrm>
            <a:off x="4882718" y="5033639"/>
            <a:ext cx="3666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TA: Wen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Zhi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 Qian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Email: wenzhi.qian@sjsu.edu</a:t>
            </a:r>
          </a:p>
        </p:txBody>
      </p:sp>
    </p:spTree>
    <p:extLst>
      <p:ext uri="{BB962C8B-B14F-4D97-AF65-F5344CB8AC3E}">
        <p14:creationId xmlns:p14="http://schemas.microsoft.com/office/powerpoint/2010/main" val="75525045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FA5E9-16E2-4533-A2D0-F3F4ED805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Opamp</a:t>
            </a:r>
            <a:r>
              <a:rPr lang="en-US" dirty="0"/>
              <a:t> multivibrator circuit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049527-E00C-4D0D-B0D5-C61F635C3E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017" y="2199471"/>
            <a:ext cx="7788315" cy="3894157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B1BA3F-99D8-4196-BE50-F54508AD9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3019" y="1701711"/>
            <a:ext cx="2273417" cy="1727289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4C870CAD-B4C5-4FEA-BF89-BA6DDDFEB119}"/>
              </a:ext>
            </a:extLst>
          </p:cNvPr>
          <p:cNvSpPr/>
          <p:nvPr/>
        </p:nvSpPr>
        <p:spPr>
          <a:xfrm rot="20373382">
            <a:off x="2063188" y="4438713"/>
            <a:ext cx="2467539" cy="4714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AAEE48-0064-4CBA-A1DC-F78A44F96149}"/>
              </a:ext>
            </a:extLst>
          </p:cNvPr>
          <p:cNvSpPr txBox="1"/>
          <p:nvPr/>
        </p:nvSpPr>
        <p:spPr>
          <a:xfrm>
            <a:off x="195209" y="5326273"/>
            <a:ext cx="3493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Positive feedback here!</a:t>
            </a:r>
          </a:p>
        </p:txBody>
      </p:sp>
    </p:spTree>
    <p:extLst>
      <p:ext uri="{BB962C8B-B14F-4D97-AF65-F5344CB8AC3E}">
        <p14:creationId xmlns:p14="http://schemas.microsoft.com/office/powerpoint/2010/main" val="327921252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21E16-9EC8-43D2-9F4C-D1258602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Input sine wave and output rectangular wave as shown below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09228F-6D3C-4097-BA26-FFCFC97F92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975" y="2560465"/>
            <a:ext cx="10058400" cy="3172170"/>
          </a:xfrm>
        </p:spPr>
      </p:pic>
    </p:spTree>
    <p:extLst>
      <p:ext uri="{BB962C8B-B14F-4D97-AF65-F5344CB8AC3E}">
        <p14:creationId xmlns:p14="http://schemas.microsoft.com/office/powerpoint/2010/main" val="326016480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0104F-A26D-4F92-8398-4B895D1FC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add a potentiometer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02AFB-0B4F-45CF-8A26-846E48ED4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https://www.youtube.com/watch?v=e-Gp91AMQ80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3B86C1-0D43-4582-B298-EEE8BD77F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829" y="2772733"/>
            <a:ext cx="7493385" cy="36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23429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D4B92-2F30-4F2F-8113-E06B25285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and Val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15E44-DA37-4B15-9685-551256B56F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84"/>
          <a:stretch/>
        </p:blipFill>
        <p:spPr>
          <a:xfrm>
            <a:off x="5078027" y="2275152"/>
            <a:ext cx="5700696" cy="34011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FE6748-9E9C-4C2A-BAFC-42C772F7CD60}"/>
              </a:ext>
            </a:extLst>
          </p:cNvPr>
          <p:cNvSpPr txBox="1"/>
          <p:nvPr/>
        </p:nvSpPr>
        <p:spPr>
          <a:xfrm>
            <a:off x="5708342" y="1054363"/>
            <a:ext cx="2681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10ohm, 70V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E55BF0-EEF3-4AE0-9517-AF63632D558D}"/>
              </a:ext>
            </a:extLst>
          </p:cNvPr>
          <p:cNvSpPr txBox="1"/>
          <p:nvPr/>
        </p:nvSpPr>
        <p:spPr>
          <a:xfrm>
            <a:off x="8806649" y="5134915"/>
            <a:ext cx="5237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FB5DB1-D9B0-4F82-A53A-179BFCA129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522"/>
          <a:stretch/>
        </p:blipFill>
        <p:spPr>
          <a:xfrm>
            <a:off x="120416" y="2876366"/>
            <a:ext cx="4957612" cy="279996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14162F9-2EC4-4A73-92F8-9A22D036D423}"/>
              </a:ext>
            </a:extLst>
          </p:cNvPr>
          <p:cNvSpPr/>
          <p:nvPr/>
        </p:nvSpPr>
        <p:spPr>
          <a:xfrm rot="7718580">
            <a:off x="337349" y="2670076"/>
            <a:ext cx="798991" cy="430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6702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FB0F61-85F5-4B35-AB30-4DFDEEC3F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851" y="164932"/>
            <a:ext cx="6039160" cy="652813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60C7080-6F4F-476A-821D-B032C7ABED3B}"/>
              </a:ext>
            </a:extLst>
          </p:cNvPr>
          <p:cNvSpPr/>
          <p:nvPr/>
        </p:nvSpPr>
        <p:spPr>
          <a:xfrm>
            <a:off x="4888565" y="502024"/>
            <a:ext cx="242047" cy="34065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B8E0E-23A1-41AF-A833-3156783D7B57}"/>
              </a:ext>
            </a:extLst>
          </p:cNvPr>
          <p:cNvSpPr txBox="1"/>
          <p:nvPr/>
        </p:nvSpPr>
        <p:spPr>
          <a:xfrm>
            <a:off x="4783790" y="986055"/>
            <a:ext cx="3433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Pick visible traces</a:t>
            </a:r>
          </a:p>
          <a:p>
            <a:r>
              <a:rPr lang="en-US" dirty="0">
                <a:solidFill>
                  <a:srgbClr val="FF0000"/>
                </a:solidFill>
              </a:rPr>
              <a:t>Click ctrl to select both V(check) and V(out)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8B1FB6-4EEE-4264-9395-B71993536827}"/>
              </a:ext>
            </a:extLst>
          </p:cNvPr>
          <p:cNvSpPr txBox="1"/>
          <p:nvPr/>
        </p:nvSpPr>
        <p:spPr>
          <a:xfrm>
            <a:off x="8991599" y="502024"/>
            <a:ext cx="305696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sure:</a:t>
            </a:r>
          </a:p>
          <a:p>
            <a:pPr marL="342900" indent="-342900">
              <a:buAutoNum type="arabicPeriod"/>
            </a:pPr>
            <a:r>
              <a:rPr lang="en-US" dirty="0"/>
              <a:t>The graph horizontal axis is in logarithmic</a:t>
            </a:r>
          </a:p>
          <a:p>
            <a:pPr marL="342900" indent="-342900">
              <a:buAutoNum type="arabicPeriod"/>
            </a:pPr>
            <a:r>
              <a:rPr lang="en-US" dirty="0"/>
              <a:t>Background is white (go to Tools -&gt; Color Preference)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Add grid (Plot Settings -&gt; check Grid)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8288C9-9E00-4DBD-9F49-D1542FCA6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035" y="2256767"/>
            <a:ext cx="2749691" cy="33148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6356AD-68C9-4A4C-BEC2-027882530C3C}"/>
              </a:ext>
            </a:extLst>
          </p:cNvPr>
          <p:cNvSpPr txBox="1"/>
          <p:nvPr/>
        </p:nvSpPr>
        <p:spPr>
          <a:xfrm>
            <a:off x="143436" y="4448175"/>
            <a:ext cx="2147451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graph in your report should all have white background</a:t>
            </a:r>
          </a:p>
        </p:txBody>
      </p:sp>
    </p:spTree>
    <p:extLst>
      <p:ext uri="{BB962C8B-B14F-4D97-AF65-F5344CB8AC3E}">
        <p14:creationId xmlns:p14="http://schemas.microsoft.com/office/powerpoint/2010/main" val="275482717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AF2554-AB93-441F-B1E0-1C6DC295B6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9966"/>
          <a:stretch/>
        </p:blipFill>
        <p:spPr>
          <a:xfrm>
            <a:off x="6096000" y="2631997"/>
            <a:ext cx="4680190" cy="302910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826463-AD33-442D-9E69-A446A8ED1FAB}"/>
              </a:ext>
            </a:extLst>
          </p:cNvPr>
          <p:cNvSpPr txBox="1"/>
          <p:nvPr/>
        </p:nvSpPr>
        <p:spPr>
          <a:xfrm>
            <a:off x="5708342" y="1054363"/>
            <a:ext cx="2681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5kohm, 70V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1B746A3-7B99-4C91-B731-E06B46FAEC61}"/>
              </a:ext>
            </a:extLst>
          </p:cNvPr>
          <p:cNvSpPr txBox="1">
            <a:spLocks/>
          </p:cNvSpPr>
          <p:nvPr/>
        </p:nvSpPr>
        <p:spPr>
          <a:xfrm>
            <a:off x="1231125" y="480523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all" spc="0" normalizeH="0" baseline="0" noProof="0" dirty="0">
                <a:ln>
                  <a:noFill/>
                </a:ln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effectLst/>
                <a:uLnTx/>
                <a:uFillTx/>
                <a:latin typeface="Rockwell Condensed" panose="02060603050405020104"/>
                <a:ea typeface="+mj-ea"/>
                <a:cs typeface="+mj-cs"/>
              </a:rPr>
              <a:t>R and Val value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CE5440-2363-4C90-AD4E-007BE276E46F}"/>
              </a:ext>
            </a:extLst>
          </p:cNvPr>
          <p:cNvSpPr txBox="1"/>
          <p:nvPr/>
        </p:nvSpPr>
        <p:spPr>
          <a:xfrm>
            <a:off x="9161756" y="5179303"/>
            <a:ext cx="5237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35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960FA7-5BEF-4AE3-BC73-80AB40077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47" y="2631997"/>
            <a:ext cx="5508654" cy="3029106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D136A43C-933B-44BF-AD66-F60D2ED5C5E4}"/>
              </a:ext>
            </a:extLst>
          </p:cNvPr>
          <p:cNvSpPr/>
          <p:nvPr/>
        </p:nvSpPr>
        <p:spPr>
          <a:xfrm rot="7718580">
            <a:off x="736846" y="2639174"/>
            <a:ext cx="798991" cy="430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658753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5BC9D-0FFE-4A46-A3DA-B4F319C8C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735E3-1341-48D5-98A7-9B1CB9B2F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5BC3A-DEB4-4400-935D-9CBA77351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18" y="375681"/>
            <a:ext cx="11131137" cy="551909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E536206-D450-4280-9292-07C18A438904}"/>
              </a:ext>
            </a:extLst>
          </p:cNvPr>
          <p:cNvCxnSpPr>
            <a:cxnSpLocks/>
          </p:cNvCxnSpPr>
          <p:nvPr/>
        </p:nvCxnSpPr>
        <p:spPr>
          <a:xfrm flipH="1">
            <a:off x="595902" y="863029"/>
            <a:ext cx="1212350" cy="965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5B10345-A4BF-4D1A-89B5-3566F9CE2D9E}"/>
              </a:ext>
            </a:extLst>
          </p:cNvPr>
          <p:cNvSpPr txBox="1"/>
          <p:nvPr/>
        </p:nvSpPr>
        <p:spPr>
          <a:xfrm>
            <a:off x="1715783" y="484632"/>
            <a:ext cx="100112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Show your calculation why square wave amplitude is this number (in your report)</a:t>
            </a:r>
          </a:p>
        </p:txBody>
      </p:sp>
    </p:spTree>
    <p:extLst>
      <p:ext uri="{BB962C8B-B14F-4D97-AF65-F5344CB8AC3E}">
        <p14:creationId xmlns:p14="http://schemas.microsoft.com/office/powerpoint/2010/main" val="90750879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AF469E-9D42-4632-9175-5120133F4B27}"/>
              </a:ext>
            </a:extLst>
          </p:cNvPr>
          <p:cNvSpPr txBox="1"/>
          <p:nvPr/>
        </p:nvSpPr>
        <p:spPr>
          <a:xfrm>
            <a:off x="1396013" y="1197563"/>
            <a:ext cx="6094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NewRomanPSMT"/>
                <a:ea typeface="+mn-ea"/>
                <a:cs typeface="+mn-cs"/>
              </a:rPr>
              <a:t>Test and fabricate Figure 85 onto the proto board/bread board. And check the output waveform in the oscilloscope.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D67F76-50DB-4909-A1C9-DCF9DAF91F26}"/>
              </a:ext>
            </a:extLst>
          </p:cNvPr>
          <p:cNvSpPr txBox="1"/>
          <p:nvPr/>
        </p:nvSpPr>
        <p:spPr>
          <a:xfrm>
            <a:off x="1396013" y="2505670"/>
            <a:ext cx="6094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NewRomanPSMT"/>
                <a:ea typeface="+mn-ea"/>
                <a:cs typeface="+mn-cs"/>
              </a:rPr>
              <a:t>Compare the waveform from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NewRomanPSMT"/>
                <a:ea typeface="+mn-ea"/>
                <a:cs typeface="+mn-cs"/>
              </a:rPr>
              <a:t>LTspice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NewRomanPSMT"/>
                <a:ea typeface="+mn-ea"/>
                <a:cs typeface="+mn-cs"/>
              </a:rPr>
              <a:t> with the one saved from oscilloscope. State the reason if they are not same.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05A991-ADE0-4597-BAFD-2EA87F41C5D6}"/>
              </a:ext>
            </a:extLst>
          </p:cNvPr>
          <p:cNvSpPr txBox="1"/>
          <p:nvPr/>
        </p:nvSpPr>
        <p:spPr>
          <a:xfrm>
            <a:off x="1321574" y="4736454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  <a:hlinkClick r:id="rId2"/>
              </a:rPr>
              <a:t>https://www.electronicshub.org/schmitt-trigger-basics/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0416A9-4FAD-4208-BAAA-75E8937FEED3}"/>
              </a:ext>
            </a:extLst>
          </p:cNvPr>
          <p:cNvSpPr txBox="1"/>
          <p:nvPr/>
        </p:nvSpPr>
        <p:spPr>
          <a:xfrm>
            <a:off x="1321574" y="4191856"/>
            <a:ext cx="9897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This circuit is also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Rockwell" panose="02060603020205020403"/>
                <a:ea typeface="+mn-ea"/>
                <a:cs typeface="+mn-cs"/>
              </a:rPr>
              <a:t>called Op Amp based Schmitt Trigger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circuits. If you are interested, you could read from this website or google it.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9C544-E470-4A44-88FE-D69E88AB993B}"/>
              </a:ext>
            </a:extLst>
          </p:cNvPr>
          <p:cNvSpPr txBox="1"/>
          <p:nvPr/>
        </p:nvSpPr>
        <p:spPr>
          <a:xfrm>
            <a:off x="1321574" y="5373385"/>
            <a:ext cx="9158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It is also related to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Rockwell" panose="02060603020205020403"/>
                <a:ea typeface="+mn-ea"/>
                <a:cs typeface="+mn-cs"/>
              </a:rPr>
              <a:t>magnetic hysteresis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, or known as Hysteresis loop structure.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BD337B-B2DF-4002-91D9-07489DD7973F}"/>
              </a:ext>
            </a:extLst>
          </p:cNvPr>
          <p:cNvSpPr txBox="1"/>
          <p:nvPr/>
        </p:nvSpPr>
        <p:spPr>
          <a:xfrm>
            <a:off x="1281921" y="5742717"/>
            <a:ext cx="9628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  <a:hlinkClick r:id="rId3"/>
              </a:rPr>
              <a:t>https://eng.libretexts.org/Bookshelves/Materials_Science/Supplemental_Modules_(Materials_Science)/Magnetic_Properties/Magnetic_Hysteresis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CC6F0E-89F9-429F-9468-B1DAF3D65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704" y="463395"/>
            <a:ext cx="2781688" cy="35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4978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8F430-1907-49BB-A2AD-AB2BD7C1C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30847-6906-43DA-AE90-C88C32D5E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9E34B8-A10E-400B-BE6B-75EDEE04D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518"/>
            <a:ext cx="12192000" cy="65409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54264D-2923-4364-B475-02E84BCEF079}"/>
              </a:ext>
            </a:extLst>
          </p:cNvPr>
          <p:cNvSpPr txBox="1"/>
          <p:nvPr/>
        </p:nvSpPr>
        <p:spPr>
          <a:xfrm>
            <a:off x="2137025" y="1803618"/>
            <a:ext cx="7551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Example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NewRomanPSMT"/>
                <a:ea typeface="+mn-ea"/>
                <a:cs typeface="+mn-cs"/>
              </a:rPr>
              <a:t>oscilloscope waveform with both Vin (purple)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NewRomanPSMT"/>
                <a:ea typeface="+mn-ea"/>
                <a:cs typeface="+mn-cs"/>
              </a:rPr>
              <a:t>Vout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NewRomanPSMT"/>
                <a:ea typeface="+mn-ea"/>
                <a:cs typeface="+mn-cs"/>
              </a:rPr>
              <a:t> (in orange)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852950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29692E1-5087-498A-8F0E-349CC297EDE5}"/>
              </a:ext>
            </a:extLst>
          </p:cNvPr>
          <p:cNvSpPr txBox="1"/>
          <p:nvPr/>
        </p:nvSpPr>
        <p:spPr>
          <a:xfrm>
            <a:off x="958788" y="2627790"/>
            <a:ext cx="856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Rockwell" panose="02060603020205020403"/>
              </a:rPr>
              <a:t>S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ummary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B4D230-1A18-4553-8663-536A683C8A96}"/>
              </a:ext>
            </a:extLst>
          </p:cNvPr>
          <p:cNvSpPr txBox="1">
            <a:spLocks/>
          </p:cNvSpPr>
          <p:nvPr/>
        </p:nvSpPr>
        <p:spPr>
          <a:xfrm>
            <a:off x="958788" y="829301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all" spc="0" normalizeH="0" baseline="0" noProof="0" dirty="0">
                <a:ln>
                  <a:noFill/>
                </a:ln>
                <a:blipFill dpi="0" rotWithShape="1">
                  <a:blip r:embed="rId2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Rockwell Condensed" panose="02060603050405020104"/>
                <a:ea typeface="+mj-ea"/>
                <a:cs typeface="+mj-cs"/>
              </a:rPr>
              <a:t>SJSU Spring 2020</a:t>
            </a:r>
            <a:br>
              <a:rPr kumimoji="0" lang="en-US" sz="4000" b="0" i="0" u="none" strike="noStrike" kern="1200" cap="all" spc="0" normalizeH="0" baseline="0" noProof="0" dirty="0">
                <a:ln>
                  <a:noFill/>
                </a:ln>
                <a:blipFill dpi="0" rotWithShape="1">
                  <a:blip r:embed="rId2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Rockwell Condensed" panose="02060603050405020104"/>
                <a:ea typeface="+mj-ea"/>
                <a:cs typeface="+mj-cs"/>
              </a:rPr>
            </a:br>
            <a:r>
              <a:rPr kumimoji="0" lang="en-US" sz="4000" b="0" i="0" u="none" strike="noStrike" kern="1200" cap="all" spc="0" normalizeH="0" baseline="0" noProof="0" dirty="0">
                <a:ln>
                  <a:noFill/>
                </a:ln>
                <a:blipFill dpi="0" rotWithShape="1">
                  <a:blip r:embed="rId2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Rockwell Condensed" panose="02060603050405020104"/>
                <a:ea typeface="+mj-ea"/>
                <a:cs typeface="+mj-cs"/>
              </a:rPr>
              <a:t>EE122 </a:t>
            </a:r>
            <a:r>
              <a:rPr kumimoji="0" lang="en-US" altLang="zh-CN" sz="4000" b="0" i="0" u="none" strike="noStrike" kern="1200" cap="all" spc="0" normalizeH="0" baseline="0" noProof="0" dirty="0">
                <a:ln>
                  <a:noFill/>
                </a:ln>
                <a:blipFill dpi="0" rotWithShape="1">
                  <a:blip r:embed="rId2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Rockwell Condensed" panose="02060603050405020104"/>
                <a:cs typeface="+mj-cs"/>
              </a:rPr>
              <a:t>lab section #5</a:t>
            </a:r>
            <a:br>
              <a:rPr kumimoji="0" lang="en-US" altLang="zh-CN" sz="4000" b="0" i="0" u="none" strike="noStrike" kern="1200" cap="all" spc="0" normalizeH="0" baseline="0" noProof="0" dirty="0">
                <a:ln>
                  <a:noFill/>
                </a:ln>
                <a:blipFill dpi="0" rotWithShape="1">
                  <a:blip r:embed="rId2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Rockwell Condensed" panose="02060603050405020104"/>
                <a:cs typeface="+mj-cs"/>
              </a:rPr>
            </a:br>
            <a:r>
              <a:rPr kumimoji="0" lang="en-US" altLang="zh-CN" sz="4000" b="0" i="0" u="none" strike="noStrike" kern="1200" cap="all" spc="0" normalizeH="0" baseline="0" noProof="0" dirty="0">
                <a:ln>
                  <a:noFill/>
                </a:ln>
                <a:blipFill dpi="0" rotWithShape="1">
                  <a:blip r:embed="rId2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Rockwell Condensed" panose="02060603050405020104"/>
                <a:cs typeface="+mj-cs"/>
              </a:rPr>
              <a:t>lab </a:t>
            </a:r>
            <a:r>
              <a:rPr lang="en-US" altLang="zh-CN" sz="4000" dirty="0">
                <a:latin typeface="Rockwell Condensed" panose="02060603050405020104"/>
              </a:rPr>
              <a:t>10</a:t>
            </a:r>
            <a:endParaRPr kumimoji="0" lang="en-US" sz="4000" b="0" i="0" u="none" strike="noStrike" kern="1200" cap="all" spc="0" normalizeH="0" baseline="0" noProof="0" dirty="0">
              <a:ln>
                <a:noFill/>
              </a:ln>
              <a:blipFill dpi="0" rotWithShape="1">
                <a:blip r:embed="rId2"/>
                <a:srcRect/>
                <a:tile tx="6350" ty="-127000" sx="65000" sy="64000" flip="none" algn="tl"/>
              </a:blipFill>
              <a:effectLst/>
              <a:uLnTx/>
              <a:uFillTx/>
              <a:latin typeface="Rockwell Condensed" panose="02060603050405020104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588B15-44F0-4915-9A1A-FC3553196D4D}"/>
              </a:ext>
            </a:extLst>
          </p:cNvPr>
          <p:cNvSpPr txBox="1"/>
          <p:nvPr/>
        </p:nvSpPr>
        <p:spPr>
          <a:xfrm>
            <a:off x="4882718" y="5033639"/>
            <a:ext cx="3666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TA: Wen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Zhi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 Qian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Email: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  <a:hlinkClick r:id="rId3"/>
              </a:rPr>
              <a:t>wenzhi.qian@sjsu.edu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Rockwell" panose="02060603020205020403"/>
              </a:rPr>
              <a:t>4/15/2021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F35BCD-F1E7-42D0-BE67-0D01C0B1D577}"/>
              </a:ext>
            </a:extLst>
          </p:cNvPr>
          <p:cNvSpPr txBox="1"/>
          <p:nvPr/>
        </p:nvSpPr>
        <p:spPr>
          <a:xfrm>
            <a:off x="3897296" y="2812456"/>
            <a:ext cx="5388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We made it!</a:t>
            </a:r>
          </a:p>
        </p:txBody>
      </p:sp>
    </p:spTree>
    <p:extLst>
      <p:ext uri="{BB962C8B-B14F-4D97-AF65-F5344CB8AC3E}">
        <p14:creationId xmlns:p14="http://schemas.microsoft.com/office/powerpoint/2010/main" val="3178603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D283E2-C50E-425C-9036-E28E5B616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365" y="326865"/>
            <a:ext cx="6204269" cy="620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9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FBD10A-BE29-4C78-8C64-C04939911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246" y="196689"/>
            <a:ext cx="5988358" cy="62741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2A91BC-2A91-47A2-9840-0711DC752053}"/>
              </a:ext>
            </a:extLst>
          </p:cNvPr>
          <p:cNvSpPr txBox="1"/>
          <p:nvPr/>
        </p:nvSpPr>
        <p:spPr>
          <a:xfrm>
            <a:off x="7258050" y="60014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Transient response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A1BDCB-0A24-439B-9769-B399E35E4F16}"/>
              </a:ext>
            </a:extLst>
          </p:cNvPr>
          <p:cNvSpPr txBox="1"/>
          <p:nvPr/>
        </p:nvSpPr>
        <p:spPr>
          <a:xfrm>
            <a:off x="7258050" y="3105834"/>
            <a:ext cx="6677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transient simulation of 2mS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89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92E814-D444-4A10-8EE9-1A58773EF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39" y="193507"/>
            <a:ext cx="6102664" cy="64709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BFA568-7C66-408B-A98C-2E02BD16DCE5}"/>
              </a:ext>
            </a:extLst>
          </p:cNvPr>
          <p:cNvSpPr txBox="1"/>
          <p:nvPr/>
        </p:nvSpPr>
        <p:spPr>
          <a:xfrm>
            <a:off x="7062651" y="608877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Precision Absolute Value Circuit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39EB81-E2AF-4F64-ACB0-CD8853EF0C29}"/>
              </a:ext>
            </a:extLst>
          </p:cNvPr>
          <p:cNvSpPr txBox="1"/>
          <p:nvPr/>
        </p:nvSpPr>
        <p:spPr>
          <a:xfrm>
            <a:off x="7062651" y="300568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Transient r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esult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963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B3ECE02-CC5E-4E07-A0B4-33E92BBC82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605"/>
          <a:stretch/>
        </p:blipFill>
        <p:spPr>
          <a:xfrm>
            <a:off x="56300" y="39314"/>
            <a:ext cx="9679827" cy="40527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F65486-BA09-4385-B447-2BDC22AC5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648" y="3099897"/>
            <a:ext cx="4007052" cy="282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91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4F8B20-E013-47BA-8729-FBC126D59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186" y="453161"/>
            <a:ext cx="8795202" cy="52644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0D0883-DCB9-43E4-92B0-50617D676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667" y="2706880"/>
            <a:ext cx="3054507" cy="2317869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BC928B3-E519-45BF-8240-30D679C0DF07}"/>
              </a:ext>
            </a:extLst>
          </p:cNvPr>
          <p:cNvSpPr/>
          <p:nvPr/>
        </p:nvSpPr>
        <p:spPr>
          <a:xfrm>
            <a:off x="5738899" y="3525156"/>
            <a:ext cx="1727731" cy="34065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C8BE70-EEE2-4851-B917-91D6B69F7DAC}"/>
              </a:ext>
            </a:extLst>
          </p:cNvPr>
          <p:cNvSpPr txBox="1"/>
          <p:nvPr/>
        </p:nvSpPr>
        <p:spPr>
          <a:xfrm>
            <a:off x="5639957" y="3085371"/>
            <a:ext cx="165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Right click</a:t>
            </a:r>
          </a:p>
        </p:txBody>
      </p:sp>
    </p:spTree>
    <p:extLst>
      <p:ext uri="{BB962C8B-B14F-4D97-AF65-F5344CB8AC3E}">
        <p14:creationId xmlns:p14="http://schemas.microsoft.com/office/powerpoint/2010/main" val="1337523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5FD6B1-0BEC-4C31-9EB9-C03F5A2DB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892" y="234786"/>
            <a:ext cx="8490386" cy="638842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C355F5C-FBE3-424B-8035-D5CB1A92A447}"/>
              </a:ext>
            </a:extLst>
          </p:cNvPr>
          <p:cNvSpPr/>
          <p:nvPr/>
        </p:nvSpPr>
        <p:spPr>
          <a:xfrm>
            <a:off x="7422094" y="4369664"/>
            <a:ext cx="1727731" cy="12157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D29B96-1951-48F7-80EB-514AB2602D49}"/>
              </a:ext>
            </a:extLst>
          </p:cNvPr>
          <p:cNvSpPr txBox="1"/>
          <p:nvPr/>
        </p:nvSpPr>
        <p:spPr>
          <a:xfrm>
            <a:off x="7835681" y="5164612"/>
            <a:ext cx="165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Right click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233435-4DF6-4731-8F69-E1A6F7800513}"/>
              </a:ext>
            </a:extLst>
          </p:cNvPr>
          <p:cNvSpPr txBox="1"/>
          <p:nvPr/>
        </p:nvSpPr>
        <p:spPr>
          <a:xfrm>
            <a:off x="7990808" y="6354206"/>
            <a:ext cx="314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Then run simulation</a:t>
            </a:r>
          </a:p>
        </p:txBody>
      </p:sp>
    </p:spTree>
    <p:extLst>
      <p:ext uri="{BB962C8B-B14F-4D97-AF65-F5344CB8AC3E}">
        <p14:creationId xmlns:p14="http://schemas.microsoft.com/office/powerpoint/2010/main" val="162295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D196A2-E382-4DFD-B4EE-8B09DD2F2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3491" y="1675140"/>
            <a:ext cx="10058400" cy="391775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EC5FC4-86C7-48EC-9335-78F3CDCF27ED}"/>
              </a:ext>
            </a:extLst>
          </p:cNvPr>
          <p:cNvSpPr txBox="1"/>
          <p:nvPr/>
        </p:nvSpPr>
        <p:spPr>
          <a:xfrm>
            <a:off x="6536213" y="5699062"/>
            <a:ext cx="60950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Bode Plot of Noninverting amplifier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3B2DAD-7CD3-442B-BA34-71AAADA957FE}"/>
              </a:ext>
            </a:extLst>
          </p:cNvPr>
          <p:cNvSpPr txBox="1"/>
          <p:nvPr/>
        </p:nvSpPr>
        <p:spPr>
          <a:xfrm>
            <a:off x="2319490" y="5699061"/>
            <a:ext cx="63163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Non-inverting amplifier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81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281590-19FC-421F-B34A-298888E6CA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9315" y="2548339"/>
            <a:ext cx="10058400" cy="310323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986A00-EFC8-40CD-978B-1CDCC114CBC7}"/>
              </a:ext>
            </a:extLst>
          </p:cNvPr>
          <p:cNvSpPr txBox="1"/>
          <p:nvPr/>
        </p:nvSpPr>
        <p:spPr>
          <a:xfrm>
            <a:off x="6361487" y="5780600"/>
            <a:ext cx="60950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Transient results of non-inverting amplifier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702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D0C804A-99A3-482A-AD96-863CA38DC1FB}"/>
              </a:ext>
            </a:extLst>
          </p:cNvPr>
          <p:cNvSpPr txBox="1"/>
          <p:nvPr/>
        </p:nvSpPr>
        <p:spPr>
          <a:xfrm>
            <a:off x="319596" y="186431"/>
            <a:ext cx="856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1 create simple schematic with practicing </a:t>
            </a:r>
            <a:r>
              <a:rPr lang="en-US" dirty="0" err="1"/>
              <a:t>DipTrace</a:t>
            </a:r>
            <a:r>
              <a:rPr lang="en-US" dirty="0"/>
              <a:t> software features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07BC53-A47E-42E9-9C92-E4FAFBB6B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63" y="638282"/>
            <a:ext cx="7917734" cy="594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594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AE72D-A892-4301-8543-47B55368E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Inverting amplifier using the same R values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94FCAC3-BCF9-4DC6-A14D-2400B5C48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975" y="484188"/>
            <a:ext cx="10058400" cy="1609725"/>
          </a:xfrm>
        </p:spPr>
        <p:txBody>
          <a:bodyPr/>
          <a:lstStyle/>
          <a:p>
            <a:r>
              <a:rPr lang="en-US" dirty="0"/>
              <a:t>Part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9A13D5-B950-4B19-9BD9-B3E39787F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576" y="3165524"/>
            <a:ext cx="5010407" cy="27750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F6A0AE-8BBD-46C6-8C25-62F2AAB62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222" y="3429000"/>
            <a:ext cx="2933851" cy="280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24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8AB8FA-9686-49EB-BC1F-6E9459F29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475477"/>
            <a:ext cx="10189535" cy="569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62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29692E1-5087-498A-8F0E-349CC297EDE5}"/>
              </a:ext>
            </a:extLst>
          </p:cNvPr>
          <p:cNvSpPr txBox="1"/>
          <p:nvPr/>
        </p:nvSpPr>
        <p:spPr>
          <a:xfrm>
            <a:off x="958788" y="2627790"/>
            <a:ext cx="8566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lab report due</a:t>
            </a:r>
          </a:p>
          <a:p>
            <a:r>
              <a:rPr lang="en-US" dirty="0"/>
              <a:t>5 check point to show to your TA before you leave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81AD0F-5880-40F0-8FE3-CE45F62CCF6A}"/>
              </a:ext>
            </a:extLst>
          </p:cNvPr>
          <p:cNvSpPr txBox="1"/>
          <p:nvPr/>
        </p:nvSpPr>
        <p:spPr>
          <a:xfrm>
            <a:off x="958788" y="2068497"/>
            <a:ext cx="856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Solar Cell Modeling and Applications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B4D230-1A18-4553-8663-536A683C8A96}"/>
              </a:ext>
            </a:extLst>
          </p:cNvPr>
          <p:cNvSpPr txBox="1">
            <a:spLocks/>
          </p:cNvSpPr>
          <p:nvPr/>
        </p:nvSpPr>
        <p:spPr>
          <a:xfrm>
            <a:off x="958788" y="829301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SJSU Spring 2020</a:t>
            </a:r>
            <a:br>
              <a:rPr lang="en-US" sz="4000" dirty="0"/>
            </a:br>
            <a:r>
              <a:rPr lang="en-US" sz="4000" dirty="0"/>
              <a:t>EE122 </a:t>
            </a:r>
            <a:r>
              <a:rPr lang="en-US" altLang="zh-CN" sz="4000" dirty="0"/>
              <a:t>lab section #5</a:t>
            </a:r>
            <a:br>
              <a:rPr lang="en-US" altLang="zh-CN" sz="4000" dirty="0"/>
            </a:br>
            <a:r>
              <a:rPr lang="en-US" altLang="zh-CN" sz="4000" dirty="0"/>
              <a:t>lab 3</a:t>
            </a:r>
            <a:endParaRPr lang="en-US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588B15-44F0-4915-9A1A-FC3553196D4D}"/>
              </a:ext>
            </a:extLst>
          </p:cNvPr>
          <p:cNvSpPr txBox="1"/>
          <p:nvPr/>
        </p:nvSpPr>
        <p:spPr>
          <a:xfrm>
            <a:off x="4882718" y="5033639"/>
            <a:ext cx="3666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TA: Wen </a:t>
            </a:r>
            <a:r>
              <a:rPr lang="en-US" dirty="0" err="1"/>
              <a:t>Zhi</a:t>
            </a:r>
            <a:r>
              <a:rPr lang="en-US" dirty="0"/>
              <a:t> Qian</a:t>
            </a:r>
          </a:p>
          <a:p>
            <a:r>
              <a:rPr lang="en-US" dirty="0"/>
              <a:t>Email: wenzhi.qian@sjsu.edu</a:t>
            </a:r>
          </a:p>
        </p:txBody>
      </p:sp>
    </p:spTree>
    <p:extLst>
      <p:ext uri="{BB962C8B-B14F-4D97-AF65-F5344CB8AC3E}">
        <p14:creationId xmlns:p14="http://schemas.microsoft.com/office/powerpoint/2010/main" val="1348896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5A17FD-1EAA-49EC-8D9B-502AECC49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0" y="253571"/>
            <a:ext cx="9161599" cy="62182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043891-1333-49FB-BBA9-43D615859A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92"/>
          <a:stretch/>
        </p:blipFill>
        <p:spPr>
          <a:xfrm>
            <a:off x="5605272" y="1467962"/>
            <a:ext cx="6344074" cy="1779323"/>
          </a:xfrm>
          <a:prstGeom prst="rect">
            <a:avLst/>
          </a:prstGeom>
        </p:spPr>
      </p:pic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F812C981-3DE2-4DAE-A7A0-195858A6467F}"/>
              </a:ext>
            </a:extLst>
          </p:cNvPr>
          <p:cNvSpPr/>
          <p:nvPr/>
        </p:nvSpPr>
        <p:spPr>
          <a:xfrm>
            <a:off x="8743448" y="2691875"/>
            <a:ext cx="985422" cy="462371"/>
          </a:xfrm>
          <a:prstGeom prst="mathMultiply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9C27E4-78D2-40C7-BE9B-E513001F97BA}"/>
              </a:ext>
            </a:extLst>
          </p:cNvPr>
          <p:cNvSpPr txBox="1"/>
          <p:nvPr/>
        </p:nvSpPr>
        <p:spPr>
          <a:xfrm>
            <a:off x="9236159" y="3149051"/>
            <a:ext cx="2841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This figure is wrong.</a:t>
            </a:r>
          </a:p>
          <a:p>
            <a:r>
              <a:rPr lang="en-US" dirty="0">
                <a:solidFill>
                  <a:srgbClr val="FF0000"/>
                </a:solidFill>
              </a:rPr>
              <a:t>Look the correct figure on left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24C015-F714-4DC3-A462-B7EF84CC3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0" y="253571"/>
            <a:ext cx="5650899" cy="31091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AC2140-A338-4EAB-8CED-63431EA7B19E}"/>
              </a:ext>
            </a:extLst>
          </p:cNvPr>
          <p:cNvSpPr txBox="1"/>
          <p:nvPr/>
        </p:nvSpPr>
        <p:spPr>
          <a:xfrm>
            <a:off x="297039" y="286640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</a:rPr>
              <a:t>Simulation results of </a:t>
            </a:r>
            <a:r>
              <a:rPr lang="en-US" sz="1800" b="0" i="0" u="none" strike="noStrike" baseline="0" dirty="0" err="1">
                <a:solidFill>
                  <a:srgbClr val="000000"/>
                </a:solidFill>
              </a:rPr>
              <a:t>Vout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 and I(</a:t>
            </a:r>
            <a:r>
              <a:rPr lang="en-US" sz="1800" b="0" i="0" u="none" strike="noStrike" baseline="0" dirty="0" err="1">
                <a:solidFill>
                  <a:srgbClr val="000000"/>
                </a:solidFill>
              </a:rPr>
              <a:t>rs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) vs </a:t>
            </a:r>
            <a:r>
              <a:rPr lang="en-US" sz="1800" b="0" i="0" u="none" strike="noStrike" baseline="0" dirty="0" err="1">
                <a:solidFill>
                  <a:srgbClr val="000000"/>
                </a:solidFill>
              </a:rPr>
              <a:t>Rload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. 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55B562-0935-45B3-89E2-6AB15CE44777}"/>
              </a:ext>
            </a:extLst>
          </p:cNvPr>
          <p:cNvSpPr txBox="1"/>
          <p:nvPr/>
        </p:nvSpPr>
        <p:spPr>
          <a:xfrm>
            <a:off x="2489754" y="4076555"/>
            <a:ext cx="278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Change 1000 </a:t>
            </a:r>
            <a:r>
              <a:rPr lang="en-US" altLang="zh-CN" dirty="0">
                <a:solidFill>
                  <a:srgbClr val="FF0000"/>
                </a:solidFill>
              </a:rPr>
              <a:t>to 600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C840FA9-E455-421E-A4F1-8DD3AD6809DE}"/>
              </a:ext>
            </a:extLst>
          </p:cNvPr>
          <p:cNvSpPr/>
          <p:nvPr/>
        </p:nvSpPr>
        <p:spPr>
          <a:xfrm rot="1760647">
            <a:off x="4785987" y="4361244"/>
            <a:ext cx="714103" cy="148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FAE6BC2-132E-42A8-8ACE-14107EE3A265}"/>
              </a:ext>
            </a:extLst>
          </p:cNvPr>
          <p:cNvSpPr/>
          <p:nvPr/>
        </p:nvSpPr>
        <p:spPr>
          <a:xfrm>
            <a:off x="6901636" y="492939"/>
            <a:ext cx="4415246" cy="827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B44075-5135-4444-A7D7-BAD78CE3662C}"/>
              </a:ext>
            </a:extLst>
          </p:cNvPr>
          <p:cNvSpPr txBox="1"/>
          <p:nvPr/>
        </p:nvSpPr>
        <p:spPr>
          <a:xfrm>
            <a:off x="7822560" y="721930"/>
            <a:ext cx="2854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 checkpoint A start</a:t>
            </a:r>
          </a:p>
        </p:txBody>
      </p:sp>
    </p:spTree>
    <p:extLst>
      <p:ext uri="{BB962C8B-B14F-4D97-AF65-F5344CB8AC3E}">
        <p14:creationId xmlns:p14="http://schemas.microsoft.com/office/powerpoint/2010/main" val="2147287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9B80EA-53F0-495A-BC29-4959A7B80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120" y="3018062"/>
            <a:ext cx="5829600" cy="36260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1BCA61-2473-4774-A5D7-F6257DEAB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4434"/>
            <a:ext cx="6039160" cy="329581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B493B69-3C6B-43F7-8CF8-9E4F4F83415E}"/>
              </a:ext>
            </a:extLst>
          </p:cNvPr>
          <p:cNvSpPr/>
          <p:nvPr/>
        </p:nvSpPr>
        <p:spPr>
          <a:xfrm>
            <a:off x="2784448" y="740228"/>
            <a:ext cx="655437" cy="43542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464657-1F97-4DEE-A5F8-ECD59F202493}"/>
              </a:ext>
            </a:extLst>
          </p:cNvPr>
          <p:cNvSpPr txBox="1"/>
          <p:nvPr/>
        </p:nvSpPr>
        <p:spPr>
          <a:xfrm>
            <a:off x="3439884" y="806325"/>
            <a:ext cx="2177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Step 1. Left click here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A1F946D-D055-4A72-9DDD-F03E970F84F3}"/>
              </a:ext>
            </a:extLst>
          </p:cNvPr>
          <p:cNvSpPr/>
          <p:nvPr/>
        </p:nvSpPr>
        <p:spPr>
          <a:xfrm>
            <a:off x="2784447" y="3348446"/>
            <a:ext cx="655437" cy="43542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0673EF-70CF-4650-9A6F-D3D064FA3995}"/>
              </a:ext>
            </a:extLst>
          </p:cNvPr>
          <p:cNvSpPr txBox="1"/>
          <p:nvPr/>
        </p:nvSpPr>
        <p:spPr>
          <a:xfrm>
            <a:off x="2546101" y="3083569"/>
            <a:ext cx="2177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Step 2. Left click here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8954910-5A0D-4504-969F-2F9652ADD21A}"/>
              </a:ext>
            </a:extLst>
          </p:cNvPr>
          <p:cNvSpPr/>
          <p:nvPr/>
        </p:nvSpPr>
        <p:spPr>
          <a:xfrm>
            <a:off x="2111591" y="1452656"/>
            <a:ext cx="2177142" cy="14671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DC8DC3-6529-45F3-A5E0-767E7F7F4A04}"/>
              </a:ext>
            </a:extLst>
          </p:cNvPr>
          <p:cNvSpPr txBox="1"/>
          <p:nvPr/>
        </p:nvSpPr>
        <p:spPr>
          <a:xfrm>
            <a:off x="6615407" y="1863076"/>
            <a:ext cx="3161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Step 3. Move the </a:t>
            </a:r>
            <a:r>
              <a:rPr lang="en-US" dirty="0" err="1">
                <a:solidFill>
                  <a:srgbClr val="FF0000"/>
                </a:solidFill>
              </a:rPr>
              <a:t>verticle</a:t>
            </a:r>
            <a:r>
              <a:rPr lang="en-US" dirty="0">
                <a:solidFill>
                  <a:srgbClr val="FF0000"/>
                </a:solidFill>
              </a:rPr>
              <a:t> dot line close to this point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25BAD94-B818-4F88-B334-EA033C0222A9}"/>
              </a:ext>
            </a:extLst>
          </p:cNvPr>
          <p:cNvSpPr/>
          <p:nvPr/>
        </p:nvSpPr>
        <p:spPr>
          <a:xfrm>
            <a:off x="5256076" y="904558"/>
            <a:ext cx="328392" cy="266160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BEFC1EA-63B3-4DD7-A3D5-DB257C1E568F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5354616" y="971492"/>
            <a:ext cx="2841396" cy="891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7E012B0-BBE3-4818-BB4C-119B27FFB561}"/>
              </a:ext>
            </a:extLst>
          </p:cNvPr>
          <p:cNvSpPr txBox="1"/>
          <p:nvPr/>
        </p:nvSpPr>
        <p:spPr>
          <a:xfrm>
            <a:off x="638516" y="2047294"/>
            <a:ext cx="1525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Step 4. You will see this window pop-up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77E832-AF18-4526-8569-A949007AC772}"/>
              </a:ext>
            </a:extLst>
          </p:cNvPr>
          <p:cNvSpPr txBox="1"/>
          <p:nvPr/>
        </p:nvSpPr>
        <p:spPr>
          <a:xfrm>
            <a:off x="2208076" y="40063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Finding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</a:t>
            </a:r>
            <a:r>
              <a:rPr lang="en-US" sz="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oc</a:t>
            </a:r>
            <a:r>
              <a:rPr lang="en-US" sz="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and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sz="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sc</a:t>
            </a:r>
            <a:r>
              <a:rPr lang="en-US" sz="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598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37BCA78-829E-4817-ADF5-BDCE60B40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985" y="1846675"/>
            <a:ext cx="5950256" cy="32132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F55E70-88FA-43F5-93DC-51C423F6B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83613" cy="33275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8513BC-4301-4D07-B0E5-11D078BF9C61}"/>
              </a:ext>
            </a:extLst>
          </p:cNvPr>
          <p:cNvSpPr txBox="1"/>
          <p:nvPr/>
        </p:nvSpPr>
        <p:spPr>
          <a:xfrm>
            <a:off x="1515291" y="966652"/>
            <a:ext cx="2690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Right click and select “Add trace”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B5FFD2-4688-4568-ADE9-671D6CA2A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7" y="3530430"/>
            <a:ext cx="5988358" cy="3283119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38CE564-D09F-4D6B-A376-79E7BB0CB56C}"/>
              </a:ext>
            </a:extLst>
          </p:cNvPr>
          <p:cNvSpPr/>
          <p:nvPr/>
        </p:nvSpPr>
        <p:spPr>
          <a:xfrm rot="5069729">
            <a:off x="385049" y="3296081"/>
            <a:ext cx="1495711" cy="6241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7B05561-5EE6-481B-9ABC-A6BE5A8A9931}"/>
              </a:ext>
            </a:extLst>
          </p:cNvPr>
          <p:cNvSpPr/>
          <p:nvPr/>
        </p:nvSpPr>
        <p:spPr>
          <a:xfrm rot="20612417">
            <a:off x="5348144" y="3575294"/>
            <a:ext cx="1495711" cy="6241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18F1D1-8FDD-411F-9E3A-23FEDC286A1E}"/>
              </a:ext>
            </a:extLst>
          </p:cNvPr>
          <p:cNvSpPr txBox="1"/>
          <p:nvPr/>
        </p:nvSpPr>
        <p:spPr>
          <a:xfrm>
            <a:off x="10546079" y="2339470"/>
            <a:ext cx="2177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Left click here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E1E1E88-E7B3-42FA-AEE8-F478F8C366C7}"/>
              </a:ext>
            </a:extLst>
          </p:cNvPr>
          <p:cNvSpPr/>
          <p:nvPr/>
        </p:nvSpPr>
        <p:spPr>
          <a:xfrm>
            <a:off x="9996496" y="1904041"/>
            <a:ext cx="655437" cy="43542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862A21-73D3-4F85-938D-5FF976A9104D}"/>
              </a:ext>
            </a:extLst>
          </p:cNvPr>
          <p:cNvSpPr txBox="1"/>
          <p:nvPr/>
        </p:nvSpPr>
        <p:spPr>
          <a:xfrm>
            <a:off x="7365274" y="6097009"/>
            <a:ext cx="6361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</a:rPr>
              <a:t>Finding maximum available power. </a:t>
            </a:r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F5DDAB6-5B60-4632-9256-9172384F34CF}"/>
              </a:ext>
            </a:extLst>
          </p:cNvPr>
          <p:cNvSpPr/>
          <p:nvPr/>
        </p:nvSpPr>
        <p:spPr>
          <a:xfrm>
            <a:off x="9901240" y="4496628"/>
            <a:ext cx="655437" cy="43542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E7D2E3-6E37-480A-8BFA-6B80B5C4CF6D}"/>
              </a:ext>
            </a:extLst>
          </p:cNvPr>
          <p:cNvSpPr txBox="1"/>
          <p:nvPr/>
        </p:nvSpPr>
        <p:spPr>
          <a:xfrm>
            <a:off x="9503894" y="5059940"/>
            <a:ext cx="21771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Maximum power at this point, even through V(out)*I(Rs) are different sign cause power shows as negative number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6D6F89A-FA6C-4180-BD51-50B8EC4DAC5C}"/>
              </a:ext>
            </a:extLst>
          </p:cNvPr>
          <p:cNvCxnSpPr>
            <a:cxnSpLocks/>
          </p:cNvCxnSpPr>
          <p:nvPr/>
        </p:nvCxnSpPr>
        <p:spPr>
          <a:xfrm flipH="1" flipV="1">
            <a:off x="10324276" y="4679170"/>
            <a:ext cx="184707" cy="359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DEF494B5-BEED-4E3E-ADDF-E513D2C5E556}"/>
              </a:ext>
            </a:extLst>
          </p:cNvPr>
          <p:cNvSpPr/>
          <p:nvPr/>
        </p:nvSpPr>
        <p:spPr>
          <a:xfrm>
            <a:off x="6901636" y="492939"/>
            <a:ext cx="4415246" cy="827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7DA366-7282-4662-9A2C-D164B11C920D}"/>
              </a:ext>
            </a:extLst>
          </p:cNvPr>
          <p:cNvSpPr txBox="1"/>
          <p:nvPr/>
        </p:nvSpPr>
        <p:spPr>
          <a:xfrm>
            <a:off x="7822560" y="721930"/>
            <a:ext cx="2854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 checkpoint A finished</a:t>
            </a:r>
          </a:p>
        </p:txBody>
      </p:sp>
    </p:spTree>
    <p:extLst>
      <p:ext uri="{BB962C8B-B14F-4D97-AF65-F5344CB8AC3E}">
        <p14:creationId xmlns:p14="http://schemas.microsoft.com/office/powerpoint/2010/main" val="4178810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A86A66D-989D-4CAD-A2D6-60CEE6094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741" y="4602526"/>
            <a:ext cx="2043625" cy="21868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22367A-5CD0-450F-B14C-C86C6DFEE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84" y="209663"/>
            <a:ext cx="5239019" cy="3060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5FFC6C-A24D-4C2F-8BF1-F9DF2EDD7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503" y="2177143"/>
            <a:ext cx="5632189" cy="418791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8EEFF10-3384-4D0D-A0A6-C43F4482EB5B}"/>
              </a:ext>
            </a:extLst>
          </p:cNvPr>
          <p:cNvSpPr/>
          <p:nvPr/>
        </p:nvSpPr>
        <p:spPr>
          <a:xfrm>
            <a:off x="6901636" y="492939"/>
            <a:ext cx="4415246" cy="827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7070EE-CBB1-4729-9E97-EBF30C043F39}"/>
              </a:ext>
            </a:extLst>
          </p:cNvPr>
          <p:cNvSpPr txBox="1"/>
          <p:nvPr/>
        </p:nvSpPr>
        <p:spPr>
          <a:xfrm>
            <a:off x="7822560" y="721930"/>
            <a:ext cx="2854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 checkpoint B start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5302430-2706-4ECC-9B02-58E5BD4EFBD1}"/>
              </a:ext>
            </a:extLst>
          </p:cNvPr>
          <p:cNvSpPr/>
          <p:nvPr/>
        </p:nvSpPr>
        <p:spPr>
          <a:xfrm>
            <a:off x="3343685" y="1261017"/>
            <a:ext cx="1968544" cy="157797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0D78C3F-BCFB-48E8-8945-FD09C88AAEFF}"/>
              </a:ext>
            </a:extLst>
          </p:cNvPr>
          <p:cNvSpPr/>
          <p:nvPr/>
        </p:nvSpPr>
        <p:spPr>
          <a:xfrm>
            <a:off x="5103223" y="3002055"/>
            <a:ext cx="1123406" cy="1180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9059CCF-B6EA-47A5-9554-C8B223A4BB66}"/>
              </a:ext>
            </a:extLst>
          </p:cNvPr>
          <p:cNvSpPr/>
          <p:nvPr/>
        </p:nvSpPr>
        <p:spPr>
          <a:xfrm>
            <a:off x="9432796" y="3729897"/>
            <a:ext cx="1968544" cy="157797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90E67C-521C-403D-88EF-BF7EC80EE918}"/>
              </a:ext>
            </a:extLst>
          </p:cNvPr>
          <p:cNvSpPr txBox="1"/>
          <p:nvPr/>
        </p:nvSpPr>
        <p:spPr>
          <a:xfrm>
            <a:off x="4940943" y="4244976"/>
            <a:ext cx="187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Change 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2696EA-C57E-4808-A674-4D160112024D}"/>
              </a:ext>
            </a:extLst>
          </p:cNvPr>
          <p:cNvSpPr txBox="1"/>
          <p:nvPr/>
        </p:nvSpPr>
        <p:spPr>
          <a:xfrm>
            <a:off x="-15540" y="3299274"/>
            <a:ext cx="37882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Click “delete” button on your keyboard and cut the parts need to change</a:t>
            </a:r>
          </a:p>
          <a:p>
            <a:r>
              <a:rPr lang="en-US" dirty="0">
                <a:solidFill>
                  <a:srgbClr val="FF0000"/>
                </a:solidFill>
              </a:rPr>
              <a:t>Select “Component” and add “Voltage”</a:t>
            </a:r>
          </a:p>
          <a:p>
            <a:r>
              <a:rPr lang="en-US" dirty="0">
                <a:solidFill>
                  <a:srgbClr val="FF0000"/>
                </a:solidFill>
              </a:rPr>
              <a:t>Delete the “.step xxx” and “.op”</a:t>
            </a:r>
          </a:p>
          <a:p>
            <a:r>
              <a:rPr lang="en-US" dirty="0">
                <a:solidFill>
                  <a:srgbClr val="FF0000"/>
                </a:solidFill>
              </a:rPr>
              <a:t>Write new “.dc xxx”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C0FFDDC-EEAA-483B-B871-BF16F8C4DA28}"/>
              </a:ext>
            </a:extLst>
          </p:cNvPr>
          <p:cNvSpPr/>
          <p:nvPr/>
        </p:nvSpPr>
        <p:spPr>
          <a:xfrm>
            <a:off x="771976" y="921874"/>
            <a:ext cx="1353613" cy="106109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91A6269-3341-42FB-83CB-2E67091B02E5}"/>
              </a:ext>
            </a:extLst>
          </p:cNvPr>
          <p:cNvSpPr/>
          <p:nvPr/>
        </p:nvSpPr>
        <p:spPr>
          <a:xfrm>
            <a:off x="6581909" y="3782727"/>
            <a:ext cx="1203232" cy="3993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9CC3F9C-ED1B-49F8-9221-A42CAAAE10AD}"/>
              </a:ext>
            </a:extLst>
          </p:cNvPr>
          <p:cNvSpPr/>
          <p:nvPr/>
        </p:nvSpPr>
        <p:spPr>
          <a:xfrm>
            <a:off x="10243572" y="4429642"/>
            <a:ext cx="433137" cy="38619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68825E-B238-49B6-B659-0CD3453FA2EC}"/>
              </a:ext>
            </a:extLst>
          </p:cNvPr>
          <p:cNvSpPr txBox="1"/>
          <p:nvPr/>
        </p:nvSpPr>
        <p:spPr>
          <a:xfrm>
            <a:off x="9529656" y="4815840"/>
            <a:ext cx="2595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Remember add new voltage value</a:t>
            </a:r>
          </a:p>
        </p:txBody>
      </p:sp>
    </p:spTree>
    <p:extLst>
      <p:ext uri="{BB962C8B-B14F-4D97-AF65-F5344CB8AC3E}">
        <p14:creationId xmlns:p14="http://schemas.microsoft.com/office/powerpoint/2010/main" val="861739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74F2F5-9ED6-4F65-AC80-18757C5C5499}"/>
              </a:ext>
            </a:extLst>
          </p:cNvPr>
          <p:cNvSpPr txBox="1"/>
          <p:nvPr/>
        </p:nvSpPr>
        <p:spPr>
          <a:xfrm>
            <a:off x="141214" y="216440"/>
            <a:ext cx="378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Run simulation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9A4B2-681C-4F8C-83DF-975F5D318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94" y="649572"/>
            <a:ext cx="5607170" cy="28542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7A28CB-0525-4357-A2C6-6EE1DAED5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260" y="649572"/>
            <a:ext cx="5607170" cy="286311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53EAD79-C406-416E-A2F0-4FAE391C78EC}"/>
              </a:ext>
            </a:extLst>
          </p:cNvPr>
          <p:cNvCxnSpPr>
            <a:cxnSpLocks/>
          </p:cNvCxnSpPr>
          <p:nvPr/>
        </p:nvCxnSpPr>
        <p:spPr>
          <a:xfrm>
            <a:off x="3929443" y="2076689"/>
            <a:ext cx="1304408" cy="74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D899BD-F896-48C4-9C14-E9160D536FB2}"/>
              </a:ext>
            </a:extLst>
          </p:cNvPr>
          <p:cNvCxnSpPr>
            <a:cxnSpLocks/>
          </p:cNvCxnSpPr>
          <p:nvPr/>
        </p:nvCxnSpPr>
        <p:spPr>
          <a:xfrm flipH="1">
            <a:off x="6601097" y="2076689"/>
            <a:ext cx="1593669" cy="988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9281457-9965-4262-8220-0F30600C38DC}"/>
              </a:ext>
            </a:extLst>
          </p:cNvPr>
          <p:cNvSpPr txBox="1"/>
          <p:nvPr/>
        </p:nvSpPr>
        <p:spPr>
          <a:xfrm>
            <a:off x="2916845" y="35118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Figure 51. Measuring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</a:t>
            </a:r>
            <a:r>
              <a:rPr lang="en-US" sz="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oc</a:t>
            </a:r>
            <a:r>
              <a:rPr lang="en-US" sz="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and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sz="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sc</a:t>
            </a:r>
            <a:r>
              <a:rPr lang="en-US" sz="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from a swept voltage source. 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22C0BB1-9318-40B4-8F9E-0E10D8179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966" y="3949169"/>
            <a:ext cx="4717815" cy="240856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AD684CF-F28D-47BB-AF43-3C0D4D6B7140}"/>
              </a:ext>
            </a:extLst>
          </p:cNvPr>
          <p:cNvSpPr txBox="1"/>
          <p:nvPr/>
        </p:nvSpPr>
        <p:spPr>
          <a:xfrm>
            <a:off x="2916845" y="644155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</a:rPr>
              <a:t>Figure 52. Finding power from a swept voltage source. </a:t>
            </a:r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FF2E82E-D260-4E03-A21F-156619AF466C}"/>
              </a:ext>
            </a:extLst>
          </p:cNvPr>
          <p:cNvSpPr/>
          <p:nvPr/>
        </p:nvSpPr>
        <p:spPr>
          <a:xfrm>
            <a:off x="7554779" y="4327591"/>
            <a:ext cx="4415246" cy="827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7951FE-7A46-40C9-BBDE-0F9EBE812B5B}"/>
              </a:ext>
            </a:extLst>
          </p:cNvPr>
          <p:cNvSpPr txBox="1"/>
          <p:nvPr/>
        </p:nvSpPr>
        <p:spPr>
          <a:xfrm>
            <a:off x="8475703" y="4556582"/>
            <a:ext cx="2854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 checkpoint B finished</a:t>
            </a:r>
          </a:p>
        </p:txBody>
      </p:sp>
    </p:spTree>
    <p:extLst>
      <p:ext uri="{BB962C8B-B14F-4D97-AF65-F5344CB8AC3E}">
        <p14:creationId xmlns:p14="http://schemas.microsoft.com/office/powerpoint/2010/main" val="1758184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29692E1-5087-498A-8F0E-349CC297EDE5}"/>
              </a:ext>
            </a:extLst>
          </p:cNvPr>
          <p:cNvSpPr txBox="1"/>
          <p:nvPr/>
        </p:nvSpPr>
        <p:spPr>
          <a:xfrm>
            <a:off x="958788" y="2627790"/>
            <a:ext cx="8566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lab report due</a:t>
            </a:r>
          </a:p>
          <a:p>
            <a:r>
              <a:rPr lang="en-US" dirty="0"/>
              <a:t>5 check point to show to your TA before you leave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81AD0F-5880-40F0-8FE3-CE45F62CCF6A}"/>
              </a:ext>
            </a:extLst>
          </p:cNvPr>
          <p:cNvSpPr txBox="1"/>
          <p:nvPr/>
        </p:nvSpPr>
        <p:spPr>
          <a:xfrm>
            <a:off x="958788" y="2068497"/>
            <a:ext cx="856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Solar Cell Modeling and Applications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B4D230-1A18-4553-8663-536A683C8A96}"/>
              </a:ext>
            </a:extLst>
          </p:cNvPr>
          <p:cNvSpPr txBox="1">
            <a:spLocks/>
          </p:cNvSpPr>
          <p:nvPr/>
        </p:nvSpPr>
        <p:spPr>
          <a:xfrm>
            <a:off x="958788" y="829301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SJSU Spring 2020</a:t>
            </a:r>
            <a:br>
              <a:rPr lang="en-US" sz="4000" dirty="0"/>
            </a:br>
            <a:r>
              <a:rPr lang="en-US" sz="4000" dirty="0"/>
              <a:t>EE122 </a:t>
            </a:r>
            <a:r>
              <a:rPr lang="en-US" altLang="zh-CN" sz="4000" dirty="0"/>
              <a:t>lab section #5</a:t>
            </a:r>
            <a:br>
              <a:rPr lang="en-US" altLang="zh-CN" sz="4000" dirty="0"/>
            </a:br>
            <a:r>
              <a:rPr lang="en-US" altLang="zh-CN" sz="4000" dirty="0"/>
              <a:t>lab 3</a:t>
            </a:r>
            <a:endParaRPr lang="en-US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588B15-44F0-4915-9A1A-FC3553196D4D}"/>
              </a:ext>
            </a:extLst>
          </p:cNvPr>
          <p:cNvSpPr txBox="1"/>
          <p:nvPr/>
        </p:nvSpPr>
        <p:spPr>
          <a:xfrm>
            <a:off x="4882718" y="5033639"/>
            <a:ext cx="3666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TA: Wen </a:t>
            </a:r>
            <a:r>
              <a:rPr lang="en-US" dirty="0" err="1"/>
              <a:t>Zhi</a:t>
            </a:r>
            <a:r>
              <a:rPr lang="en-US" dirty="0"/>
              <a:t> Qian</a:t>
            </a:r>
          </a:p>
          <a:p>
            <a:r>
              <a:rPr lang="en-US" dirty="0"/>
              <a:t>Email: wenzhi.qian@sjsu.edu</a:t>
            </a:r>
          </a:p>
        </p:txBody>
      </p:sp>
    </p:spTree>
    <p:extLst>
      <p:ext uri="{BB962C8B-B14F-4D97-AF65-F5344CB8AC3E}">
        <p14:creationId xmlns:p14="http://schemas.microsoft.com/office/powerpoint/2010/main" val="1279663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E97C2-247E-4C3D-BFF2-9E210E9FB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290682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E40E7A-3E7F-4B67-A7A3-B8366741F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77" y="275402"/>
            <a:ext cx="8471791" cy="609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0469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5A17FD-1EAA-49EC-8D9B-502AECC49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0" y="253571"/>
            <a:ext cx="9161599" cy="62182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043891-1333-49FB-BBA9-43D615859A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92"/>
          <a:stretch/>
        </p:blipFill>
        <p:spPr>
          <a:xfrm>
            <a:off x="5605272" y="1467962"/>
            <a:ext cx="6344074" cy="1779323"/>
          </a:xfrm>
          <a:prstGeom prst="rect">
            <a:avLst/>
          </a:prstGeom>
        </p:spPr>
      </p:pic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F812C981-3DE2-4DAE-A7A0-195858A6467F}"/>
              </a:ext>
            </a:extLst>
          </p:cNvPr>
          <p:cNvSpPr/>
          <p:nvPr/>
        </p:nvSpPr>
        <p:spPr>
          <a:xfrm>
            <a:off x="8743448" y="2691875"/>
            <a:ext cx="985422" cy="462371"/>
          </a:xfrm>
          <a:prstGeom prst="mathMultiply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9C27E4-78D2-40C7-BE9B-E513001F97BA}"/>
              </a:ext>
            </a:extLst>
          </p:cNvPr>
          <p:cNvSpPr txBox="1"/>
          <p:nvPr/>
        </p:nvSpPr>
        <p:spPr>
          <a:xfrm>
            <a:off x="9236159" y="3149051"/>
            <a:ext cx="2841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This figure is wrong.</a:t>
            </a:r>
          </a:p>
          <a:p>
            <a:r>
              <a:rPr lang="en-US" dirty="0">
                <a:solidFill>
                  <a:srgbClr val="FF0000"/>
                </a:solidFill>
              </a:rPr>
              <a:t>Look the correct figure on left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24C015-F714-4DC3-A462-B7EF84CC3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0" y="253571"/>
            <a:ext cx="5650899" cy="31091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AC2140-A338-4EAB-8CED-63431EA7B19E}"/>
              </a:ext>
            </a:extLst>
          </p:cNvPr>
          <p:cNvSpPr txBox="1"/>
          <p:nvPr/>
        </p:nvSpPr>
        <p:spPr>
          <a:xfrm>
            <a:off x="297039" y="286640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</a:rPr>
              <a:t>Simulation results of </a:t>
            </a:r>
            <a:r>
              <a:rPr lang="en-US" sz="1800" b="0" i="0" u="none" strike="noStrike" baseline="0" dirty="0" err="1">
                <a:solidFill>
                  <a:srgbClr val="000000"/>
                </a:solidFill>
              </a:rPr>
              <a:t>Vout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 and I(</a:t>
            </a:r>
            <a:r>
              <a:rPr lang="en-US" sz="1800" b="0" i="0" u="none" strike="noStrike" baseline="0" dirty="0" err="1">
                <a:solidFill>
                  <a:srgbClr val="000000"/>
                </a:solidFill>
              </a:rPr>
              <a:t>rs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) vs </a:t>
            </a:r>
            <a:r>
              <a:rPr lang="en-US" sz="1800" b="0" i="0" u="none" strike="noStrike" baseline="0" dirty="0" err="1">
                <a:solidFill>
                  <a:srgbClr val="000000"/>
                </a:solidFill>
              </a:rPr>
              <a:t>Rload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. 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55B562-0935-45B3-89E2-6AB15CE44777}"/>
              </a:ext>
            </a:extLst>
          </p:cNvPr>
          <p:cNvSpPr txBox="1"/>
          <p:nvPr/>
        </p:nvSpPr>
        <p:spPr>
          <a:xfrm>
            <a:off x="2489754" y="4076555"/>
            <a:ext cx="278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Change 1000 </a:t>
            </a:r>
            <a:r>
              <a:rPr lang="en-US" altLang="zh-CN" dirty="0">
                <a:solidFill>
                  <a:srgbClr val="FF0000"/>
                </a:solidFill>
              </a:rPr>
              <a:t>to 600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C840FA9-E455-421E-A4F1-8DD3AD6809DE}"/>
              </a:ext>
            </a:extLst>
          </p:cNvPr>
          <p:cNvSpPr/>
          <p:nvPr/>
        </p:nvSpPr>
        <p:spPr>
          <a:xfrm rot="1760647">
            <a:off x="4785987" y="4361244"/>
            <a:ext cx="714103" cy="148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FAE6BC2-132E-42A8-8ACE-14107EE3A265}"/>
              </a:ext>
            </a:extLst>
          </p:cNvPr>
          <p:cNvSpPr/>
          <p:nvPr/>
        </p:nvSpPr>
        <p:spPr>
          <a:xfrm>
            <a:off x="6901636" y="492939"/>
            <a:ext cx="4415246" cy="827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B44075-5135-4444-A7D7-BAD78CE3662C}"/>
              </a:ext>
            </a:extLst>
          </p:cNvPr>
          <p:cNvSpPr txBox="1"/>
          <p:nvPr/>
        </p:nvSpPr>
        <p:spPr>
          <a:xfrm>
            <a:off x="7822560" y="721930"/>
            <a:ext cx="2854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 checkpoint A start</a:t>
            </a:r>
          </a:p>
        </p:txBody>
      </p:sp>
    </p:spTree>
    <p:extLst>
      <p:ext uri="{BB962C8B-B14F-4D97-AF65-F5344CB8AC3E}">
        <p14:creationId xmlns:p14="http://schemas.microsoft.com/office/powerpoint/2010/main" val="18932306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9B80EA-53F0-495A-BC29-4959A7B80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120" y="3018062"/>
            <a:ext cx="5829600" cy="36260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1BCA61-2473-4774-A5D7-F6257DEAB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4434"/>
            <a:ext cx="6039160" cy="329581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B493B69-3C6B-43F7-8CF8-9E4F4F83415E}"/>
              </a:ext>
            </a:extLst>
          </p:cNvPr>
          <p:cNvSpPr/>
          <p:nvPr/>
        </p:nvSpPr>
        <p:spPr>
          <a:xfrm>
            <a:off x="2784448" y="740228"/>
            <a:ext cx="655437" cy="43542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464657-1F97-4DEE-A5F8-ECD59F202493}"/>
              </a:ext>
            </a:extLst>
          </p:cNvPr>
          <p:cNvSpPr txBox="1"/>
          <p:nvPr/>
        </p:nvSpPr>
        <p:spPr>
          <a:xfrm>
            <a:off x="3439884" y="806325"/>
            <a:ext cx="2177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Step 1. Left click here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A1F946D-D055-4A72-9DDD-F03E970F84F3}"/>
              </a:ext>
            </a:extLst>
          </p:cNvPr>
          <p:cNvSpPr/>
          <p:nvPr/>
        </p:nvSpPr>
        <p:spPr>
          <a:xfrm>
            <a:off x="2784447" y="3348446"/>
            <a:ext cx="655437" cy="43542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0673EF-70CF-4650-9A6F-D3D064FA3995}"/>
              </a:ext>
            </a:extLst>
          </p:cNvPr>
          <p:cNvSpPr txBox="1"/>
          <p:nvPr/>
        </p:nvSpPr>
        <p:spPr>
          <a:xfrm>
            <a:off x="2546101" y="3083569"/>
            <a:ext cx="2177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Step 2. Left click here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8954910-5A0D-4504-969F-2F9652ADD21A}"/>
              </a:ext>
            </a:extLst>
          </p:cNvPr>
          <p:cNvSpPr/>
          <p:nvPr/>
        </p:nvSpPr>
        <p:spPr>
          <a:xfrm>
            <a:off x="2111591" y="1452656"/>
            <a:ext cx="2177142" cy="14671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DC8DC3-6529-45F3-A5E0-767E7F7F4A04}"/>
              </a:ext>
            </a:extLst>
          </p:cNvPr>
          <p:cNvSpPr txBox="1"/>
          <p:nvPr/>
        </p:nvSpPr>
        <p:spPr>
          <a:xfrm>
            <a:off x="6615407" y="1863076"/>
            <a:ext cx="3161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Step 3. Move the </a:t>
            </a:r>
            <a:r>
              <a:rPr lang="en-US" dirty="0" err="1">
                <a:solidFill>
                  <a:srgbClr val="FF0000"/>
                </a:solidFill>
              </a:rPr>
              <a:t>verticle</a:t>
            </a:r>
            <a:r>
              <a:rPr lang="en-US" dirty="0">
                <a:solidFill>
                  <a:srgbClr val="FF0000"/>
                </a:solidFill>
              </a:rPr>
              <a:t> dot line close to this point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25BAD94-B818-4F88-B334-EA033C0222A9}"/>
              </a:ext>
            </a:extLst>
          </p:cNvPr>
          <p:cNvSpPr/>
          <p:nvPr/>
        </p:nvSpPr>
        <p:spPr>
          <a:xfrm>
            <a:off x="5256076" y="904558"/>
            <a:ext cx="328392" cy="266160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BEFC1EA-63B3-4DD7-A3D5-DB257C1E568F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5354616" y="971492"/>
            <a:ext cx="2841396" cy="891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7E012B0-BBE3-4818-BB4C-119B27FFB561}"/>
              </a:ext>
            </a:extLst>
          </p:cNvPr>
          <p:cNvSpPr txBox="1"/>
          <p:nvPr/>
        </p:nvSpPr>
        <p:spPr>
          <a:xfrm>
            <a:off x="638516" y="2047294"/>
            <a:ext cx="1525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Step 4. You will see this window pop-up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77E832-AF18-4526-8569-A949007AC772}"/>
              </a:ext>
            </a:extLst>
          </p:cNvPr>
          <p:cNvSpPr txBox="1"/>
          <p:nvPr/>
        </p:nvSpPr>
        <p:spPr>
          <a:xfrm>
            <a:off x="2208076" y="40063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Finding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</a:t>
            </a:r>
            <a:r>
              <a:rPr lang="en-US" sz="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oc</a:t>
            </a:r>
            <a:r>
              <a:rPr lang="en-US" sz="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and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sz="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sc</a:t>
            </a:r>
            <a:r>
              <a:rPr lang="en-US" sz="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3113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37BCA78-829E-4817-ADF5-BDCE60B40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985" y="1846675"/>
            <a:ext cx="5950256" cy="32132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F55E70-88FA-43F5-93DC-51C423F6B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83613" cy="33275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8513BC-4301-4D07-B0E5-11D078BF9C61}"/>
              </a:ext>
            </a:extLst>
          </p:cNvPr>
          <p:cNvSpPr txBox="1"/>
          <p:nvPr/>
        </p:nvSpPr>
        <p:spPr>
          <a:xfrm>
            <a:off x="1515291" y="966652"/>
            <a:ext cx="2690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Right click and select “Add trace”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B5FFD2-4688-4568-ADE9-671D6CA2A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7" y="3530430"/>
            <a:ext cx="5988358" cy="3283119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38CE564-D09F-4D6B-A376-79E7BB0CB56C}"/>
              </a:ext>
            </a:extLst>
          </p:cNvPr>
          <p:cNvSpPr/>
          <p:nvPr/>
        </p:nvSpPr>
        <p:spPr>
          <a:xfrm rot="5069729">
            <a:off x="385049" y="3296081"/>
            <a:ext cx="1495711" cy="6241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7B05561-5EE6-481B-9ABC-A6BE5A8A9931}"/>
              </a:ext>
            </a:extLst>
          </p:cNvPr>
          <p:cNvSpPr/>
          <p:nvPr/>
        </p:nvSpPr>
        <p:spPr>
          <a:xfrm rot="20612417">
            <a:off x="5348144" y="3575294"/>
            <a:ext cx="1495711" cy="6241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18F1D1-8FDD-411F-9E3A-23FEDC286A1E}"/>
              </a:ext>
            </a:extLst>
          </p:cNvPr>
          <p:cNvSpPr txBox="1"/>
          <p:nvPr/>
        </p:nvSpPr>
        <p:spPr>
          <a:xfrm>
            <a:off x="10546079" y="2339470"/>
            <a:ext cx="2177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Left click here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E1E1E88-E7B3-42FA-AEE8-F478F8C366C7}"/>
              </a:ext>
            </a:extLst>
          </p:cNvPr>
          <p:cNvSpPr/>
          <p:nvPr/>
        </p:nvSpPr>
        <p:spPr>
          <a:xfrm>
            <a:off x="9996496" y="1904041"/>
            <a:ext cx="655437" cy="43542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862A21-73D3-4F85-938D-5FF976A9104D}"/>
              </a:ext>
            </a:extLst>
          </p:cNvPr>
          <p:cNvSpPr txBox="1"/>
          <p:nvPr/>
        </p:nvSpPr>
        <p:spPr>
          <a:xfrm>
            <a:off x="7365274" y="6097009"/>
            <a:ext cx="6361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</a:rPr>
              <a:t>Finding maximum available power. </a:t>
            </a:r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F5DDAB6-5B60-4632-9256-9172384F34CF}"/>
              </a:ext>
            </a:extLst>
          </p:cNvPr>
          <p:cNvSpPr/>
          <p:nvPr/>
        </p:nvSpPr>
        <p:spPr>
          <a:xfrm>
            <a:off x="9901240" y="4496628"/>
            <a:ext cx="655437" cy="43542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E7D2E3-6E37-480A-8BFA-6B80B5C4CF6D}"/>
              </a:ext>
            </a:extLst>
          </p:cNvPr>
          <p:cNvSpPr txBox="1"/>
          <p:nvPr/>
        </p:nvSpPr>
        <p:spPr>
          <a:xfrm>
            <a:off x="9503894" y="5059940"/>
            <a:ext cx="21771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Maximum power at this point, even through V(out)*I(Rs) are different sign cause power shows as negative number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6D6F89A-FA6C-4180-BD51-50B8EC4DAC5C}"/>
              </a:ext>
            </a:extLst>
          </p:cNvPr>
          <p:cNvCxnSpPr>
            <a:cxnSpLocks/>
          </p:cNvCxnSpPr>
          <p:nvPr/>
        </p:nvCxnSpPr>
        <p:spPr>
          <a:xfrm flipH="1" flipV="1">
            <a:off x="10324276" y="4679170"/>
            <a:ext cx="184707" cy="359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DEF494B5-BEED-4E3E-ADDF-E513D2C5E556}"/>
              </a:ext>
            </a:extLst>
          </p:cNvPr>
          <p:cNvSpPr/>
          <p:nvPr/>
        </p:nvSpPr>
        <p:spPr>
          <a:xfrm>
            <a:off x="6901636" y="492939"/>
            <a:ext cx="4415246" cy="827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7DA366-7282-4662-9A2C-D164B11C920D}"/>
              </a:ext>
            </a:extLst>
          </p:cNvPr>
          <p:cNvSpPr txBox="1"/>
          <p:nvPr/>
        </p:nvSpPr>
        <p:spPr>
          <a:xfrm>
            <a:off x="7822560" y="721930"/>
            <a:ext cx="2854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 checkpoint A finished</a:t>
            </a:r>
          </a:p>
        </p:txBody>
      </p:sp>
    </p:spTree>
    <p:extLst>
      <p:ext uri="{BB962C8B-B14F-4D97-AF65-F5344CB8AC3E}">
        <p14:creationId xmlns:p14="http://schemas.microsoft.com/office/powerpoint/2010/main" val="41146482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09F40-2C24-4491-9E88-EBD10A947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5565265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A86A66D-989D-4CAD-A2D6-60CEE6094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741" y="4602526"/>
            <a:ext cx="2043625" cy="21868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22367A-5CD0-450F-B14C-C86C6DFEE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84" y="209663"/>
            <a:ext cx="5239019" cy="3060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5FFC6C-A24D-4C2F-8BF1-F9DF2EDD7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503" y="2177143"/>
            <a:ext cx="5632189" cy="418791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8EEFF10-3384-4D0D-A0A6-C43F4482EB5B}"/>
              </a:ext>
            </a:extLst>
          </p:cNvPr>
          <p:cNvSpPr/>
          <p:nvPr/>
        </p:nvSpPr>
        <p:spPr>
          <a:xfrm>
            <a:off x="6901636" y="492939"/>
            <a:ext cx="4415246" cy="827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7070EE-CBB1-4729-9E97-EBF30C043F39}"/>
              </a:ext>
            </a:extLst>
          </p:cNvPr>
          <p:cNvSpPr txBox="1"/>
          <p:nvPr/>
        </p:nvSpPr>
        <p:spPr>
          <a:xfrm>
            <a:off x="7822560" y="721930"/>
            <a:ext cx="2854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 checkpoint B start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5302430-2706-4ECC-9B02-58E5BD4EFBD1}"/>
              </a:ext>
            </a:extLst>
          </p:cNvPr>
          <p:cNvSpPr/>
          <p:nvPr/>
        </p:nvSpPr>
        <p:spPr>
          <a:xfrm>
            <a:off x="3343685" y="1261017"/>
            <a:ext cx="1968544" cy="157797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0D78C3F-BCFB-48E8-8945-FD09C88AAEFF}"/>
              </a:ext>
            </a:extLst>
          </p:cNvPr>
          <p:cNvSpPr/>
          <p:nvPr/>
        </p:nvSpPr>
        <p:spPr>
          <a:xfrm>
            <a:off x="5103223" y="3002055"/>
            <a:ext cx="1123406" cy="1180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9059CCF-B6EA-47A5-9554-C8B223A4BB66}"/>
              </a:ext>
            </a:extLst>
          </p:cNvPr>
          <p:cNvSpPr/>
          <p:nvPr/>
        </p:nvSpPr>
        <p:spPr>
          <a:xfrm>
            <a:off x="9432796" y="3729897"/>
            <a:ext cx="1968544" cy="157797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90E67C-521C-403D-88EF-BF7EC80EE918}"/>
              </a:ext>
            </a:extLst>
          </p:cNvPr>
          <p:cNvSpPr txBox="1"/>
          <p:nvPr/>
        </p:nvSpPr>
        <p:spPr>
          <a:xfrm>
            <a:off x="4940943" y="4244976"/>
            <a:ext cx="187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Change 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2696EA-C57E-4808-A674-4D160112024D}"/>
              </a:ext>
            </a:extLst>
          </p:cNvPr>
          <p:cNvSpPr txBox="1"/>
          <p:nvPr/>
        </p:nvSpPr>
        <p:spPr>
          <a:xfrm>
            <a:off x="-15540" y="3299274"/>
            <a:ext cx="37882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Click “delete” button on your keyboard and cut the parts need to change</a:t>
            </a:r>
          </a:p>
          <a:p>
            <a:r>
              <a:rPr lang="en-US" dirty="0">
                <a:solidFill>
                  <a:srgbClr val="FF0000"/>
                </a:solidFill>
              </a:rPr>
              <a:t>Select “Component” and add “Voltage”</a:t>
            </a:r>
          </a:p>
          <a:p>
            <a:r>
              <a:rPr lang="en-US" dirty="0">
                <a:solidFill>
                  <a:srgbClr val="FF0000"/>
                </a:solidFill>
              </a:rPr>
              <a:t>Delete the “.step xxx” and “.op”</a:t>
            </a:r>
          </a:p>
          <a:p>
            <a:r>
              <a:rPr lang="en-US" dirty="0">
                <a:solidFill>
                  <a:srgbClr val="FF0000"/>
                </a:solidFill>
              </a:rPr>
              <a:t>Write new “.dc xxx”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C0FFDDC-EEAA-483B-B871-BF16F8C4DA28}"/>
              </a:ext>
            </a:extLst>
          </p:cNvPr>
          <p:cNvSpPr/>
          <p:nvPr/>
        </p:nvSpPr>
        <p:spPr>
          <a:xfrm>
            <a:off x="771976" y="921874"/>
            <a:ext cx="1353613" cy="106109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91A6269-3341-42FB-83CB-2E67091B02E5}"/>
              </a:ext>
            </a:extLst>
          </p:cNvPr>
          <p:cNvSpPr/>
          <p:nvPr/>
        </p:nvSpPr>
        <p:spPr>
          <a:xfrm>
            <a:off x="6581909" y="3782727"/>
            <a:ext cx="1203232" cy="3993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9CC3F9C-ED1B-49F8-9221-A42CAAAE10AD}"/>
              </a:ext>
            </a:extLst>
          </p:cNvPr>
          <p:cNvSpPr/>
          <p:nvPr/>
        </p:nvSpPr>
        <p:spPr>
          <a:xfrm>
            <a:off x="10243572" y="4429642"/>
            <a:ext cx="433137" cy="38619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68825E-B238-49B6-B659-0CD3453FA2EC}"/>
              </a:ext>
            </a:extLst>
          </p:cNvPr>
          <p:cNvSpPr txBox="1"/>
          <p:nvPr/>
        </p:nvSpPr>
        <p:spPr>
          <a:xfrm>
            <a:off x="9529656" y="4815840"/>
            <a:ext cx="2595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Remember add new voltage value</a:t>
            </a:r>
          </a:p>
        </p:txBody>
      </p:sp>
    </p:spTree>
    <p:extLst>
      <p:ext uri="{BB962C8B-B14F-4D97-AF65-F5344CB8AC3E}">
        <p14:creationId xmlns:p14="http://schemas.microsoft.com/office/powerpoint/2010/main" val="7183101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74F2F5-9ED6-4F65-AC80-18757C5C5499}"/>
              </a:ext>
            </a:extLst>
          </p:cNvPr>
          <p:cNvSpPr txBox="1"/>
          <p:nvPr/>
        </p:nvSpPr>
        <p:spPr>
          <a:xfrm>
            <a:off x="141214" y="216440"/>
            <a:ext cx="378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Run simulation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9A4B2-681C-4F8C-83DF-975F5D318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94" y="649572"/>
            <a:ext cx="5607170" cy="28542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7A28CB-0525-4357-A2C6-6EE1DAED5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260" y="649572"/>
            <a:ext cx="5607170" cy="286311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53EAD79-C406-416E-A2F0-4FAE391C78EC}"/>
              </a:ext>
            </a:extLst>
          </p:cNvPr>
          <p:cNvCxnSpPr>
            <a:cxnSpLocks/>
          </p:cNvCxnSpPr>
          <p:nvPr/>
        </p:nvCxnSpPr>
        <p:spPr>
          <a:xfrm>
            <a:off x="3929443" y="2076689"/>
            <a:ext cx="1304408" cy="74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D899BD-F896-48C4-9C14-E9160D536FB2}"/>
              </a:ext>
            </a:extLst>
          </p:cNvPr>
          <p:cNvCxnSpPr>
            <a:cxnSpLocks/>
          </p:cNvCxnSpPr>
          <p:nvPr/>
        </p:nvCxnSpPr>
        <p:spPr>
          <a:xfrm flipH="1">
            <a:off x="6601097" y="2076689"/>
            <a:ext cx="1593669" cy="988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9281457-9965-4262-8220-0F30600C38DC}"/>
              </a:ext>
            </a:extLst>
          </p:cNvPr>
          <p:cNvSpPr txBox="1"/>
          <p:nvPr/>
        </p:nvSpPr>
        <p:spPr>
          <a:xfrm>
            <a:off x="2916845" y="35118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Figure 51. Measuring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</a:t>
            </a:r>
            <a:r>
              <a:rPr lang="en-US" sz="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oc</a:t>
            </a:r>
            <a:r>
              <a:rPr lang="en-US" sz="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and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sz="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sc</a:t>
            </a:r>
            <a:r>
              <a:rPr lang="en-US" sz="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from a swept voltage source. 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22C0BB1-9318-40B4-8F9E-0E10D8179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230" y="4046768"/>
            <a:ext cx="4717815" cy="240856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AD684CF-F28D-47BB-AF43-3C0D4D6B7140}"/>
              </a:ext>
            </a:extLst>
          </p:cNvPr>
          <p:cNvSpPr txBox="1"/>
          <p:nvPr/>
        </p:nvSpPr>
        <p:spPr>
          <a:xfrm>
            <a:off x="5233851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</a:rPr>
              <a:t>Figure 52. Finding power from a swept voltage source. </a:t>
            </a:r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FF2E82E-D260-4E03-A21F-156619AF466C}"/>
              </a:ext>
            </a:extLst>
          </p:cNvPr>
          <p:cNvSpPr/>
          <p:nvPr/>
        </p:nvSpPr>
        <p:spPr>
          <a:xfrm>
            <a:off x="141214" y="3950227"/>
            <a:ext cx="4415246" cy="827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7951FE-7A46-40C9-BBDE-0F9EBE812B5B}"/>
              </a:ext>
            </a:extLst>
          </p:cNvPr>
          <p:cNvSpPr txBox="1"/>
          <p:nvPr/>
        </p:nvSpPr>
        <p:spPr>
          <a:xfrm>
            <a:off x="1027304" y="4179218"/>
            <a:ext cx="2854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 checkpoint B finished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D58FD1-65F2-41F3-9228-F1385CDA49C5}"/>
              </a:ext>
            </a:extLst>
          </p:cNvPr>
          <p:cNvSpPr txBox="1"/>
          <p:nvPr/>
        </p:nvSpPr>
        <p:spPr>
          <a:xfrm>
            <a:off x="257294" y="5013283"/>
            <a:ext cx="609477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u="none" strike="noStrike" baseline="0" dirty="0">
                <a:solidFill>
                  <a:srgbClr val="000000"/>
                </a:solidFill>
                <a:latin typeface="Symbol" panose="05050102010706020507" pitchFamily="18" charset="2"/>
              </a:rPr>
              <a:t>Note</a:t>
            </a:r>
          </a:p>
          <a:p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Symbol" panose="05050102010706020507" pitchFamily="18" charset="2"/>
              </a:rPr>
              <a:t>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sz="7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load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is the photo generated current. </a:t>
            </a:r>
          </a:p>
          <a:p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Isc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is the current the cell produces at zero bias (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voltage). </a:t>
            </a:r>
          </a:p>
          <a:p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Rs is the series resistance of the solar cell. </a:t>
            </a:r>
          </a:p>
          <a:p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Is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is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reverse saturation current of a diode. </a:t>
            </a:r>
          </a:p>
          <a:p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n is the ideality factor of a diode usually between 1-2. </a:t>
            </a:r>
          </a:p>
          <a:p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Voc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is open circuit voltage of a solar cell. </a:t>
            </a:r>
          </a:p>
          <a:p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Vth is the thermal voltage (KT/q = 26mV) at room temperature.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33D486-461E-4B7A-A9DA-353A6AD94607}"/>
              </a:ext>
            </a:extLst>
          </p:cNvPr>
          <p:cNvSpPr txBox="1"/>
          <p:nvPr/>
        </p:nvSpPr>
        <p:spPr>
          <a:xfrm>
            <a:off x="517633" y="2519195"/>
            <a:ext cx="47984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FF0000"/>
                </a:solidFill>
                <a:effectLst/>
                <a:latin typeface="Helvetica Neue"/>
              </a:rPr>
              <a:t>The open-circuit voltage, V</a:t>
            </a:r>
            <a:r>
              <a:rPr lang="en-US" sz="1200" b="0" i="0" baseline="-25000" dirty="0">
                <a:solidFill>
                  <a:srgbClr val="FF0000"/>
                </a:solidFill>
                <a:effectLst/>
                <a:latin typeface="Helvetica Neue"/>
              </a:rPr>
              <a:t>OC</a:t>
            </a:r>
            <a:r>
              <a:rPr lang="en-US" sz="1200" b="0" i="0" dirty="0">
                <a:solidFill>
                  <a:srgbClr val="FF0000"/>
                </a:solidFill>
                <a:effectLst/>
                <a:latin typeface="Helvetica Neue"/>
              </a:rPr>
              <a:t>, is the maximum voltage available from a solar cell, and this occurs at zero current.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54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DB9C9-7C24-42DD-8901-F91B1183E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16047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B2CC4090-3DD8-4D3A-BCC5-B34801F21D40}"/>
              </a:ext>
            </a:extLst>
          </p:cNvPr>
          <p:cNvSpPr/>
          <p:nvPr/>
        </p:nvSpPr>
        <p:spPr>
          <a:xfrm>
            <a:off x="6901636" y="492939"/>
            <a:ext cx="4415246" cy="827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81672D-7994-4080-B7EC-3101957FD943}"/>
              </a:ext>
            </a:extLst>
          </p:cNvPr>
          <p:cNvSpPr txBox="1"/>
          <p:nvPr/>
        </p:nvSpPr>
        <p:spPr>
          <a:xfrm>
            <a:off x="7822560" y="721930"/>
            <a:ext cx="2854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 checkpoint C </a:t>
            </a:r>
            <a:r>
              <a:rPr lang="en-US" altLang="zh-CN" dirty="0"/>
              <a:t>start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4EE670-1A8A-4305-8141-3EEEE571C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81" y="1241775"/>
            <a:ext cx="2389994" cy="16227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CA5E25-EEC3-4677-AE92-81BF46CEB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062" y="1241775"/>
            <a:ext cx="2044805" cy="152407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6C46777A-298D-4884-948A-3AAE0BAC206A}"/>
              </a:ext>
            </a:extLst>
          </p:cNvPr>
          <p:cNvSpPr/>
          <p:nvPr/>
        </p:nvSpPr>
        <p:spPr>
          <a:xfrm>
            <a:off x="2954973" y="1463131"/>
            <a:ext cx="1123406" cy="1180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F6F0BC-08FF-49F2-B9D9-5C90133FB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750" y="2765853"/>
            <a:ext cx="9357852" cy="9320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7705B0-B845-49FA-BFB2-1B1FE61C69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7961" y="3820582"/>
            <a:ext cx="5008485" cy="249605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D23F1D5-FE59-40F3-AEC6-1B8243315810}"/>
              </a:ext>
            </a:extLst>
          </p:cNvPr>
          <p:cNvSpPr/>
          <p:nvPr/>
        </p:nvSpPr>
        <p:spPr>
          <a:xfrm>
            <a:off x="6838905" y="4149347"/>
            <a:ext cx="496526" cy="3993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761D44-46FE-4519-97D6-BC1A605F75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75" y="3798200"/>
            <a:ext cx="3829509" cy="2847502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FB77CBEB-1717-412E-8D33-DF6AD961781C}"/>
              </a:ext>
            </a:extLst>
          </p:cNvPr>
          <p:cNvSpPr/>
          <p:nvPr/>
        </p:nvSpPr>
        <p:spPr>
          <a:xfrm>
            <a:off x="4267058" y="4478600"/>
            <a:ext cx="1123406" cy="1180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2FA958-0033-46D3-8DF7-289B306B73E7}"/>
              </a:ext>
            </a:extLst>
          </p:cNvPr>
          <p:cNvSpPr txBox="1"/>
          <p:nvPr/>
        </p:nvSpPr>
        <p:spPr>
          <a:xfrm>
            <a:off x="6096000" y="3798200"/>
            <a:ext cx="6354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Change end point V</a:t>
            </a:r>
            <a:r>
              <a:rPr lang="en-US" altLang="zh-CN" sz="1200" dirty="0">
                <a:solidFill>
                  <a:srgbClr val="FF0000"/>
                </a:solidFill>
              </a:rPr>
              <a:t>oltage </a:t>
            </a:r>
            <a:r>
              <a:rPr lang="en-US" sz="1200" dirty="0">
                <a:solidFill>
                  <a:srgbClr val="FF0000"/>
                </a:solidFill>
              </a:rPr>
              <a:t>so you can see the simulation at 0 mA</a:t>
            </a:r>
          </a:p>
        </p:txBody>
      </p:sp>
    </p:spTree>
    <p:extLst>
      <p:ext uri="{BB962C8B-B14F-4D97-AF65-F5344CB8AC3E}">
        <p14:creationId xmlns:p14="http://schemas.microsoft.com/office/powerpoint/2010/main" val="12682160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6520639-123D-478F-A32C-93B17C402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617" y="788252"/>
            <a:ext cx="5133209" cy="27832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2D3452-1C56-4613-9622-B0C521096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26" y="788252"/>
            <a:ext cx="5117322" cy="27832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7B8B48-2DD2-47B8-88DE-6D86ADE0792D}"/>
              </a:ext>
            </a:extLst>
          </p:cNvPr>
          <p:cNvSpPr txBox="1"/>
          <p:nvPr/>
        </p:nvSpPr>
        <p:spPr>
          <a:xfrm>
            <a:off x="141214" y="216440"/>
            <a:ext cx="378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Run simulation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62B0A1-7645-488B-BE0E-34A40CE8619C}"/>
              </a:ext>
            </a:extLst>
          </p:cNvPr>
          <p:cNvSpPr txBox="1"/>
          <p:nvPr/>
        </p:nvSpPr>
        <p:spPr>
          <a:xfrm>
            <a:off x="465460" y="377925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Measuring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</a:t>
            </a:r>
            <a:r>
              <a:rPr lang="en-US" sz="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oc</a:t>
            </a:r>
            <a:r>
              <a:rPr lang="en-US" sz="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from a swept voltage source.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864F6D-B252-4ECC-B25F-61C69F9CBDE9}"/>
              </a:ext>
            </a:extLst>
          </p:cNvPr>
          <p:cNvSpPr txBox="1"/>
          <p:nvPr/>
        </p:nvSpPr>
        <p:spPr>
          <a:xfrm>
            <a:off x="6263930" y="40556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Finding power from a swept voltage source.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0168325-59B6-43A9-9522-AB9EDC787115}"/>
              </a:ext>
            </a:extLst>
          </p:cNvPr>
          <p:cNvCxnSpPr>
            <a:cxnSpLocks/>
          </p:cNvCxnSpPr>
          <p:nvPr/>
        </p:nvCxnSpPr>
        <p:spPr>
          <a:xfrm flipV="1">
            <a:off x="1734911" y="1561188"/>
            <a:ext cx="2276466" cy="2243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4CC341-7CB5-4E3A-9885-6084FEFE9E6C}"/>
              </a:ext>
            </a:extLst>
          </p:cNvPr>
          <p:cNvCxnSpPr>
            <a:cxnSpLocks/>
          </p:cNvCxnSpPr>
          <p:nvPr/>
        </p:nvCxnSpPr>
        <p:spPr>
          <a:xfrm flipV="1">
            <a:off x="7608808" y="3201295"/>
            <a:ext cx="789486" cy="889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84C963D7-E828-4C35-BD99-C4DAA088D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0300" y="5070634"/>
            <a:ext cx="5727994" cy="84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621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819FBE-0FAF-42FD-8E74-DB19C68E7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5" y="0"/>
            <a:ext cx="7201270" cy="7239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8233B9-6726-4D85-8931-80DACA410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79" y="779617"/>
            <a:ext cx="1885122" cy="13610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FE805E-EAB0-4AFF-8D03-CDB2684ABC63}"/>
              </a:ext>
            </a:extLst>
          </p:cNvPr>
          <p:cNvSpPr txBox="1"/>
          <p:nvPr/>
        </p:nvSpPr>
        <p:spPr>
          <a:xfrm>
            <a:off x="304247" y="2140689"/>
            <a:ext cx="378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Run simulation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48E1BF-F508-43B1-9525-8A6D1FC6CD0F}"/>
              </a:ext>
            </a:extLst>
          </p:cNvPr>
          <p:cNvSpPr txBox="1"/>
          <p:nvPr/>
        </p:nvSpPr>
        <p:spPr>
          <a:xfrm>
            <a:off x="368479" y="607838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Measuring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</a:t>
            </a:r>
            <a:r>
              <a:rPr lang="en-US" sz="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oc</a:t>
            </a:r>
            <a:r>
              <a:rPr lang="en-US" sz="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from a swept voltage source.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390A2A-250C-43E9-9985-C10578EF235F}"/>
              </a:ext>
            </a:extLst>
          </p:cNvPr>
          <p:cNvSpPr txBox="1"/>
          <p:nvPr/>
        </p:nvSpPr>
        <p:spPr>
          <a:xfrm>
            <a:off x="6189851" y="61634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Finding power from a swept voltage source. 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3160187-C54D-43A4-92B1-EF1DC13A9DCC}"/>
              </a:ext>
            </a:extLst>
          </p:cNvPr>
          <p:cNvSpPr/>
          <p:nvPr/>
        </p:nvSpPr>
        <p:spPr>
          <a:xfrm>
            <a:off x="6901636" y="492939"/>
            <a:ext cx="4415246" cy="827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0620C5-E571-4337-A3A0-AC80B66ED58D}"/>
              </a:ext>
            </a:extLst>
          </p:cNvPr>
          <p:cNvSpPr txBox="1"/>
          <p:nvPr/>
        </p:nvSpPr>
        <p:spPr>
          <a:xfrm>
            <a:off x="7822560" y="721930"/>
            <a:ext cx="2854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 checkpoint C finished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DE0871-B72D-4782-998C-5AB78B929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52" y="2510021"/>
            <a:ext cx="5425480" cy="35683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7ECBB7-C256-48B5-A07A-D99AB1097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0157" y="2510021"/>
            <a:ext cx="5425479" cy="35720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A7FC9F3-2164-444A-BA3C-0F5BD6726B36}"/>
              </a:ext>
            </a:extLst>
          </p:cNvPr>
          <p:cNvSpPr txBox="1"/>
          <p:nvPr/>
        </p:nvSpPr>
        <p:spPr>
          <a:xfrm>
            <a:off x="4426424" y="5939883"/>
            <a:ext cx="6354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end point V</a:t>
            </a:r>
            <a:r>
              <a:rPr lang="en-US" altLang="zh-CN" sz="1200" dirty="0">
                <a:solidFill>
                  <a:srgbClr val="FF0000"/>
                </a:solidFill>
              </a:rPr>
              <a:t>oltage 0.6V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AC1032-D762-4054-9BD2-46A860EF68D5}"/>
              </a:ext>
            </a:extLst>
          </p:cNvPr>
          <p:cNvCxnSpPr>
            <a:cxnSpLocks/>
          </p:cNvCxnSpPr>
          <p:nvPr/>
        </p:nvCxnSpPr>
        <p:spPr>
          <a:xfrm flipH="1" flipV="1">
            <a:off x="4481015" y="5795749"/>
            <a:ext cx="1251045" cy="213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265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D0C804A-99A3-482A-AD96-863CA38DC1FB}"/>
              </a:ext>
            </a:extLst>
          </p:cNvPr>
          <p:cNvSpPr txBox="1"/>
          <p:nvPr/>
        </p:nvSpPr>
        <p:spPr>
          <a:xfrm>
            <a:off x="319595" y="186431"/>
            <a:ext cx="11958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2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Design a 2-input NAND gate using 2 PMOS (your choice) transistors and 2 NMOS (your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choice) transistors. Use a double layer board with through hole parts.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3C420-78BC-4E41-90B2-2BB5EDB3FB30}"/>
              </a:ext>
            </a:extLst>
          </p:cNvPr>
          <p:cNvSpPr txBox="1"/>
          <p:nvPr/>
        </p:nvSpPr>
        <p:spPr>
          <a:xfrm>
            <a:off x="2234952" y="6025238"/>
            <a:ext cx="7885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Figure </a:t>
            </a:r>
            <a:r>
              <a:rPr lang="en-US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shows</a:t>
            </a:r>
            <a:r>
              <a:rPr lang="en-US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The NAND gate schematic using n-MOS and p-MOS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C23F40-21D8-448C-A88C-8F8B813D4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6" y="1350251"/>
            <a:ext cx="5893103" cy="29020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065122-27F9-48EE-8E42-2E0A2F65D4EC}"/>
              </a:ext>
            </a:extLst>
          </p:cNvPr>
          <p:cNvSpPr txBox="1"/>
          <p:nvPr/>
        </p:nvSpPr>
        <p:spPr>
          <a:xfrm>
            <a:off x="461688" y="4575515"/>
            <a:ext cx="5366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  <a:r>
              <a:rPr lang="en-US" altLang="zh-CN" dirty="0"/>
              <a:t>ook for </a:t>
            </a:r>
            <a:r>
              <a:rPr lang="en-US" dirty="0"/>
              <a:t>MOSFET (select N-MOS and PMOS), source (use battery 2) and </a:t>
            </a:r>
            <a:r>
              <a:rPr lang="en-US" b="1" dirty="0"/>
              <a:t>GND</a:t>
            </a:r>
            <a:r>
              <a:rPr lang="en-US" dirty="0"/>
              <a:t> in all libraries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8CA3B1-9CF6-4D9E-8AED-AD828C012719}"/>
              </a:ext>
            </a:extLst>
          </p:cNvPr>
          <p:cNvSpPr txBox="1"/>
          <p:nvPr/>
        </p:nvSpPr>
        <p:spPr>
          <a:xfrm>
            <a:off x="389971" y="5300330"/>
            <a:ext cx="5336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Choose component, use filter and look for port (select Port_In2 and Port_Out2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D4228E-57DF-4259-B532-9AB86326F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291" y="989915"/>
            <a:ext cx="5366728" cy="487817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44787820-0BD0-42AD-84D5-BDD57DB5D46B}"/>
              </a:ext>
            </a:extLst>
          </p:cNvPr>
          <p:cNvSpPr/>
          <p:nvPr/>
        </p:nvSpPr>
        <p:spPr>
          <a:xfrm>
            <a:off x="5726220" y="2913529"/>
            <a:ext cx="791121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300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ACA3B-9A5C-4622-B43F-FF07484BE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D755E0-7A5D-4B42-8D2B-48B9D0382E38}"/>
              </a:ext>
            </a:extLst>
          </p:cNvPr>
          <p:cNvSpPr txBox="1"/>
          <p:nvPr/>
        </p:nvSpPr>
        <p:spPr>
          <a:xfrm>
            <a:off x="1063752" y="1724644"/>
            <a:ext cx="609777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Energy Harvesting 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1546947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04F755-27AA-471A-8C48-07AC1FEE0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31" y="208201"/>
            <a:ext cx="5402087" cy="606269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FA3560F-921A-4EA3-9B96-43005622CAFE}"/>
              </a:ext>
            </a:extLst>
          </p:cNvPr>
          <p:cNvSpPr/>
          <p:nvPr/>
        </p:nvSpPr>
        <p:spPr>
          <a:xfrm>
            <a:off x="961349" y="587100"/>
            <a:ext cx="433137" cy="38619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7596F9A-EF47-41DE-9978-193861FF3358}"/>
              </a:ext>
            </a:extLst>
          </p:cNvPr>
          <p:cNvSpPr/>
          <p:nvPr/>
        </p:nvSpPr>
        <p:spPr>
          <a:xfrm>
            <a:off x="870383" y="5099493"/>
            <a:ext cx="1048205" cy="38619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FE5AF0-C669-4403-BEAB-795A791D03EF}"/>
              </a:ext>
            </a:extLst>
          </p:cNvPr>
          <p:cNvSpPr txBox="1"/>
          <p:nvPr/>
        </p:nvSpPr>
        <p:spPr>
          <a:xfrm>
            <a:off x="1394485" y="950404"/>
            <a:ext cx="2177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Step 1. Left click here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494DEB-2772-4FB4-8C20-82E582A2750C}"/>
              </a:ext>
            </a:extLst>
          </p:cNvPr>
          <p:cNvSpPr txBox="1"/>
          <p:nvPr/>
        </p:nvSpPr>
        <p:spPr>
          <a:xfrm>
            <a:off x="1695740" y="5601296"/>
            <a:ext cx="2950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Step 2. Left double click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F8B983-4601-498D-908A-C6AF77DE1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350" y="487601"/>
            <a:ext cx="5535997" cy="5882798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6E16E58-2F63-457B-AD22-BE99E19AFA00}"/>
              </a:ext>
            </a:extLst>
          </p:cNvPr>
          <p:cNvSpPr/>
          <p:nvPr/>
        </p:nvSpPr>
        <p:spPr>
          <a:xfrm>
            <a:off x="8348616" y="2944628"/>
            <a:ext cx="1048205" cy="38619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24D8FB-BC6A-419A-A55B-7B32A69E10E2}"/>
              </a:ext>
            </a:extLst>
          </p:cNvPr>
          <p:cNvSpPr txBox="1"/>
          <p:nvPr/>
        </p:nvSpPr>
        <p:spPr>
          <a:xfrm>
            <a:off x="9556745" y="2999227"/>
            <a:ext cx="2950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Step 3. Type in LTC3105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4D671F-59BB-4CD4-A934-D64748253016}"/>
              </a:ext>
            </a:extLst>
          </p:cNvPr>
          <p:cNvSpPr txBox="1"/>
          <p:nvPr/>
        </p:nvSpPr>
        <p:spPr>
          <a:xfrm>
            <a:off x="10496260" y="5866153"/>
            <a:ext cx="2950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Step 4. click ok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BC8D7D9-13A7-4DC9-BEAF-07CD552C0E71}"/>
              </a:ext>
            </a:extLst>
          </p:cNvPr>
          <p:cNvSpPr/>
          <p:nvPr/>
        </p:nvSpPr>
        <p:spPr>
          <a:xfrm>
            <a:off x="9396821" y="5833315"/>
            <a:ext cx="1048205" cy="38619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25E094D0-4CA5-4664-AB33-BC2A618F645B}"/>
              </a:ext>
            </a:extLst>
          </p:cNvPr>
          <p:cNvSpPr/>
          <p:nvPr/>
        </p:nvSpPr>
        <p:spPr>
          <a:xfrm>
            <a:off x="5060176" y="2248987"/>
            <a:ext cx="1123406" cy="1180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010043B-E55C-487A-8F74-9745320C2848}"/>
              </a:ext>
            </a:extLst>
          </p:cNvPr>
          <p:cNvSpPr/>
          <p:nvPr/>
        </p:nvSpPr>
        <p:spPr>
          <a:xfrm>
            <a:off x="7713300" y="28481"/>
            <a:ext cx="4415246" cy="827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3EC5F5-624F-4574-BD7B-CBA7486FD433}"/>
              </a:ext>
            </a:extLst>
          </p:cNvPr>
          <p:cNvSpPr txBox="1"/>
          <p:nvPr/>
        </p:nvSpPr>
        <p:spPr>
          <a:xfrm>
            <a:off x="8656960" y="245487"/>
            <a:ext cx="2854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 checkpoint D </a:t>
            </a:r>
            <a:r>
              <a:rPr lang="en-US" altLang="zh-CN" dirty="0"/>
              <a:t>start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218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7627B6-E064-456C-8C24-0E2BD09D3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802" y="453164"/>
            <a:ext cx="3223058" cy="61403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4778F1-A969-404D-8A98-646AEA876699}"/>
              </a:ext>
            </a:extLst>
          </p:cNvPr>
          <p:cNvSpPr txBox="1"/>
          <p:nvPr/>
        </p:nvSpPr>
        <p:spPr>
          <a:xfrm>
            <a:off x="1872951" y="3884990"/>
            <a:ext cx="2177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Step 1. Right click here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F642BF3-24E6-4204-8E91-AC2B649778E4}"/>
              </a:ext>
            </a:extLst>
          </p:cNvPr>
          <p:cNvSpPr/>
          <p:nvPr/>
        </p:nvSpPr>
        <p:spPr>
          <a:xfrm>
            <a:off x="2528385" y="3429000"/>
            <a:ext cx="433137" cy="38619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8F96145-4E2D-4430-92A4-D2BC4FDAF977}"/>
              </a:ext>
            </a:extLst>
          </p:cNvPr>
          <p:cNvSpPr/>
          <p:nvPr/>
        </p:nvSpPr>
        <p:spPr>
          <a:xfrm>
            <a:off x="1656382" y="1453476"/>
            <a:ext cx="2177142" cy="38619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8549CC-842F-4DC8-B9B4-3F0D54ACDB40}"/>
              </a:ext>
            </a:extLst>
          </p:cNvPr>
          <p:cNvSpPr txBox="1"/>
          <p:nvPr/>
        </p:nvSpPr>
        <p:spPr>
          <a:xfrm>
            <a:off x="4050093" y="1562675"/>
            <a:ext cx="2177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Step 2. select open up test jig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3DC709-D31B-4C11-BD22-D1197F01D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443" y="2077814"/>
            <a:ext cx="5786645" cy="3510936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B098FD9D-5D56-4832-92DC-40242CC1AB96}"/>
              </a:ext>
            </a:extLst>
          </p:cNvPr>
          <p:cNvSpPr/>
          <p:nvPr/>
        </p:nvSpPr>
        <p:spPr>
          <a:xfrm>
            <a:off x="4534306" y="3429000"/>
            <a:ext cx="1123406" cy="1180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925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5D97F2-E7D1-48D7-A401-7F02BB1D3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14" y="1154207"/>
            <a:ext cx="11550772" cy="43109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6C19FA-673A-4AA9-95C8-133D6D07C0D7}"/>
              </a:ext>
            </a:extLst>
          </p:cNvPr>
          <p:cNvSpPr txBox="1"/>
          <p:nvPr/>
        </p:nvSpPr>
        <p:spPr>
          <a:xfrm>
            <a:off x="1443369" y="5519127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Figure 53: LTC3105 Test Jig.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ABC3C4-B110-4CD2-B571-45A4C20F95D7}"/>
              </a:ext>
            </a:extLst>
          </p:cNvPr>
          <p:cNvSpPr txBox="1"/>
          <p:nvPr/>
        </p:nvSpPr>
        <p:spPr>
          <a:xfrm>
            <a:off x="6259918" y="5519127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Figure 54: Transient response of LTC3105. 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4DA59F6-8EA7-441C-A229-DDDF4D5B39DB}"/>
              </a:ext>
            </a:extLst>
          </p:cNvPr>
          <p:cNvSpPr/>
          <p:nvPr/>
        </p:nvSpPr>
        <p:spPr>
          <a:xfrm>
            <a:off x="6901636" y="492939"/>
            <a:ext cx="4415246" cy="827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2E3DE9-B18B-4ADB-B6E2-11F3DACC1D6C}"/>
              </a:ext>
            </a:extLst>
          </p:cNvPr>
          <p:cNvSpPr txBox="1"/>
          <p:nvPr/>
        </p:nvSpPr>
        <p:spPr>
          <a:xfrm>
            <a:off x="7822560" y="721930"/>
            <a:ext cx="2854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 checkpoint D finished</a:t>
            </a:r>
          </a:p>
        </p:txBody>
      </p:sp>
    </p:spTree>
    <p:extLst>
      <p:ext uri="{BB962C8B-B14F-4D97-AF65-F5344CB8AC3E}">
        <p14:creationId xmlns:p14="http://schemas.microsoft.com/office/powerpoint/2010/main" val="36714093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3F54-0663-485C-A573-038F3EE54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69E5B2-CF5A-4EBE-B0F3-94CEF897FE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6143" y="2120900"/>
            <a:ext cx="6886063" cy="4051300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A0889E9-3A91-4828-86BE-F0E21F64CBCA}"/>
              </a:ext>
            </a:extLst>
          </p:cNvPr>
          <p:cNvSpPr/>
          <p:nvPr/>
        </p:nvSpPr>
        <p:spPr>
          <a:xfrm>
            <a:off x="6674209" y="4633405"/>
            <a:ext cx="909397" cy="38619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71B3DC-00A9-4638-926C-4589231559B8}"/>
              </a:ext>
            </a:extLst>
          </p:cNvPr>
          <p:cNvSpPr txBox="1"/>
          <p:nvPr/>
        </p:nvSpPr>
        <p:spPr>
          <a:xfrm>
            <a:off x="6838786" y="6056001"/>
            <a:ext cx="2177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You need to add source to previous graph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93E3A2-BD56-4039-B2AC-091DE2B01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514" y="1235656"/>
            <a:ext cx="8153819" cy="53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042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98EBA5-ECD8-4147-B454-D42DB3F15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301"/>
            <a:ext cx="12192000" cy="628739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340FA3F-F710-40AD-873B-F4AEB58D3F1A}"/>
              </a:ext>
            </a:extLst>
          </p:cNvPr>
          <p:cNvSpPr/>
          <p:nvPr/>
        </p:nvSpPr>
        <p:spPr>
          <a:xfrm>
            <a:off x="7713300" y="28481"/>
            <a:ext cx="4415246" cy="827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C0291E-F9DD-4ACB-B4DC-E2862644410F}"/>
              </a:ext>
            </a:extLst>
          </p:cNvPr>
          <p:cNvSpPr txBox="1"/>
          <p:nvPr/>
        </p:nvSpPr>
        <p:spPr>
          <a:xfrm>
            <a:off x="8656960" y="245487"/>
            <a:ext cx="2854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 checkpoint E </a:t>
            </a:r>
            <a:r>
              <a:rPr lang="en-US" altLang="zh-CN" dirty="0"/>
              <a:t>start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F8377FB-DA42-45B2-89D4-7EFCEFB761F1}"/>
              </a:ext>
            </a:extLst>
          </p:cNvPr>
          <p:cNvSpPr/>
          <p:nvPr/>
        </p:nvSpPr>
        <p:spPr>
          <a:xfrm>
            <a:off x="1587688" y="1862909"/>
            <a:ext cx="777924" cy="99402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97A175A-3DC5-4313-A555-374D55A326BC}"/>
              </a:ext>
            </a:extLst>
          </p:cNvPr>
          <p:cNvSpPr/>
          <p:nvPr/>
        </p:nvSpPr>
        <p:spPr>
          <a:xfrm>
            <a:off x="9537510" y="5158844"/>
            <a:ext cx="495869" cy="38619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704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5E9154-3E6B-4454-902B-5CF2EFA0C666}"/>
              </a:ext>
            </a:extLst>
          </p:cNvPr>
          <p:cNvSpPr txBox="1"/>
          <p:nvPr/>
        </p:nvSpPr>
        <p:spPr>
          <a:xfrm>
            <a:off x="141214" y="216440"/>
            <a:ext cx="378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Run simulation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00DD3C-FDDD-4D99-B059-12030FD050F8}"/>
              </a:ext>
            </a:extLst>
          </p:cNvPr>
          <p:cNvSpPr txBox="1"/>
          <p:nvPr/>
        </p:nvSpPr>
        <p:spPr>
          <a:xfrm>
            <a:off x="4686300" y="5678653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Transient response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A8FB5B-8782-43D1-B2A2-114F2E0ED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093" y="1288940"/>
            <a:ext cx="9023814" cy="4280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F652F4-2643-413C-8E6E-A75EECCDCEF0}"/>
              </a:ext>
            </a:extLst>
          </p:cNvPr>
          <p:cNvSpPr txBox="1"/>
          <p:nvPr/>
        </p:nvSpPr>
        <p:spPr>
          <a:xfrm>
            <a:off x="2652215" y="429233"/>
            <a:ext cx="6892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are making a solar power source which provide 3.3V. You can also modify it further to provide 5V.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DC2D50-224C-4B8B-99FF-BAA038C4E238}"/>
              </a:ext>
            </a:extLst>
          </p:cNvPr>
          <p:cNvSpPr/>
          <p:nvPr/>
        </p:nvSpPr>
        <p:spPr>
          <a:xfrm>
            <a:off x="7565827" y="3954921"/>
            <a:ext cx="4415246" cy="827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5E6261-ED35-408B-B32D-981C841D1E99}"/>
              </a:ext>
            </a:extLst>
          </p:cNvPr>
          <p:cNvSpPr txBox="1"/>
          <p:nvPr/>
        </p:nvSpPr>
        <p:spPr>
          <a:xfrm>
            <a:off x="8486751" y="4183912"/>
            <a:ext cx="2854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 checkpoint E finished</a:t>
            </a:r>
          </a:p>
        </p:txBody>
      </p:sp>
    </p:spTree>
    <p:extLst>
      <p:ext uri="{BB962C8B-B14F-4D97-AF65-F5344CB8AC3E}">
        <p14:creationId xmlns:p14="http://schemas.microsoft.com/office/powerpoint/2010/main" val="40988499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9B2C9-1FE9-40EF-AC07-17A99A70B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24737815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29692E1-5087-498A-8F0E-349CC297EDE5}"/>
              </a:ext>
            </a:extLst>
          </p:cNvPr>
          <p:cNvSpPr txBox="1"/>
          <p:nvPr/>
        </p:nvSpPr>
        <p:spPr>
          <a:xfrm>
            <a:off x="958788" y="2627790"/>
            <a:ext cx="8566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lab report due</a:t>
            </a:r>
          </a:p>
          <a:p>
            <a:r>
              <a:rPr lang="en-US" altLang="zh-CN" dirty="0"/>
              <a:t>Check your design with</a:t>
            </a:r>
            <a:r>
              <a:rPr lang="en-US" dirty="0"/>
              <a:t> your TA before you leave</a:t>
            </a:r>
          </a:p>
          <a:p>
            <a:r>
              <a:rPr lang="en-US" dirty="0" err="1"/>
              <a:t>Diptrace</a:t>
            </a:r>
            <a:r>
              <a:rPr lang="en-US" dirty="0"/>
              <a:t> </a:t>
            </a:r>
            <a:r>
              <a:rPr lang="en-US" dirty="0" err="1"/>
              <a:t>files.s</a:t>
            </a:r>
            <a:r>
              <a:rPr lang="en-US" dirty="0"/>
              <a:t> needs to be submitted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81AD0F-5880-40F0-8FE3-CE45F62CCF6A}"/>
              </a:ext>
            </a:extLst>
          </p:cNvPr>
          <p:cNvSpPr txBox="1"/>
          <p:nvPr/>
        </p:nvSpPr>
        <p:spPr>
          <a:xfrm>
            <a:off x="958788" y="2068497"/>
            <a:ext cx="856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  <a:r>
              <a:rPr lang="en-US" altLang="zh-CN" dirty="0"/>
              <a:t>nergy Harvesting PCB Design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B4D230-1A18-4553-8663-536A683C8A96}"/>
              </a:ext>
            </a:extLst>
          </p:cNvPr>
          <p:cNvSpPr txBox="1">
            <a:spLocks/>
          </p:cNvSpPr>
          <p:nvPr/>
        </p:nvSpPr>
        <p:spPr>
          <a:xfrm>
            <a:off x="958788" y="829301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SJSU Spring 2020</a:t>
            </a:r>
            <a:br>
              <a:rPr lang="en-US" sz="4000" dirty="0"/>
            </a:br>
            <a:r>
              <a:rPr lang="en-US" sz="4000" dirty="0"/>
              <a:t>EE122 </a:t>
            </a:r>
            <a:r>
              <a:rPr lang="en-US" altLang="zh-CN" sz="4000" dirty="0"/>
              <a:t>lab section #5</a:t>
            </a:r>
            <a:br>
              <a:rPr lang="en-US" altLang="zh-CN" sz="4000" dirty="0"/>
            </a:br>
            <a:r>
              <a:rPr lang="en-US" altLang="zh-CN" sz="4000" dirty="0"/>
              <a:t>lab 4</a:t>
            </a:r>
            <a:endParaRPr lang="en-US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588B15-44F0-4915-9A1A-FC3553196D4D}"/>
              </a:ext>
            </a:extLst>
          </p:cNvPr>
          <p:cNvSpPr txBox="1"/>
          <p:nvPr/>
        </p:nvSpPr>
        <p:spPr>
          <a:xfrm>
            <a:off x="4882718" y="5033639"/>
            <a:ext cx="3666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TA: Wen </a:t>
            </a:r>
            <a:r>
              <a:rPr lang="en-US" dirty="0" err="1"/>
              <a:t>Zhi</a:t>
            </a:r>
            <a:r>
              <a:rPr lang="en-US" dirty="0"/>
              <a:t> Qian</a:t>
            </a:r>
          </a:p>
          <a:p>
            <a:r>
              <a:rPr lang="en-US" dirty="0"/>
              <a:t>Email: wenzhi.qian@sjsu.edu</a:t>
            </a:r>
          </a:p>
        </p:txBody>
      </p:sp>
    </p:spTree>
    <p:extLst>
      <p:ext uri="{BB962C8B-B14F-4D97-AF65-F5344CB8AC3E}">
        <p14:creationId xmlns:p14="http://schemas.microsoft.com/office/powerpoint/2010/main" val="4892887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FB2C3B-1C89-4F39-ACF1-13BAF1DE0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530" y="226213"/>
            <a:ext cx="8281535" cy="64055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27FF8A-26B8-4953-A927-64B27F80082C}"/>
              </a:ext>
            </a:extLst>
          </p:cNvPr>
          <p:cNvSpPr txBox="1"/>
          <p:nvPr/>
        </p:nvSpPr>
        <p:spPr>
          <a:xfrm>
            <a:off x="7868264" y="4874342"/>
            <a:ext cx="7890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GND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923CD8-9E58-45F4-BD1E-1A5CFCB01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1809" y="2195763"/>
            <a:ext cx="1838324" cy="25885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C8C636-770C-4989-AE4D-2FDDCB415EAF}"/>
              </a:ext>
            </a:extLst>
          </p:cNvPr>
          <p:cNvSpPr txBox="1"/>
          <p:nvPr/>
        </p:nvSpPr>
        <p:spPr>
          <a:xfrm>
            <a:off x="9811809" y="4963583"/>
            <a:ext cx="1618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PCB layout might be easier for making this</a:t>
            </a:r>
          </a:p>
        </p:txBody>
      </p:sp>
    </p:spTree>
    <p:extLst>
      <p:ext uri="{BB962C8B-B14F-4D97-AF65-F5344CB8AC3E}">
        <p14:creationId xmlns:p14="http://schemas.microsoft.com/office/powerpoint/2010/main" val="3401026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BAB030-AB19-4FB6-AEC7-BF29926D6088}"/>
              </a:ext>
            </a:extLst>
          </p:cNvPr>
          <p:cNvSpPr txBox="1"/>
          <p:nvPr/>
        </p:nvSpPr>
        <p:spPr>
          <a:xfrm>
            <a:off x="2841138" y="400991"/>
            <a:ext cx="3398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routing you need to select battery type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D4AF51-1364-434E-9041-36F66707A5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"/>
          <a:stretch/>
        </p:blipFill>
        <p:spPr>
          <a:xfrm>
            <a:off x="2971799" y="1318482"/>
            <a:ext cx="5746377" cy="388670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94F04B7-0C24-4CFA-B46D-E044454BE336}"/>
              </a:ext>
            </a:extLst>
          </p:cNvPr>
          <p:cNvSpPr/>
          <p:nvPr/>
        </p:nvSpPr>
        <p:spPr>
          <a:xfrm>
            <a:off x="4132728" y="3729319"/>
            <a:ext cx="1676400" cy="34065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7406C01-A1ED-436C-9B3C-65B7067B7FD4}"/>
              </a:ext>
            </a:extLst>
          </p:cNvPr>
          <p:cNvSpPr/>
          <p:nvPr/>
        </p:nvSpPr>
        <p:spPr>
          <a:xfrm>
            <a:off x="7539317" y="2863047"/>
            <a:ext cx="1470212" cy="34065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115EEDF-7597-4229-AA57-73724DCC065F}"/>
              </a:ext>
            </a:extLst>
          </p:cNvPr>
          <p:cNvSpPr/>
          <p:nvPr/>
        </p:nvSpPr>
        <p:spPr>
          <a:xfrm>
            <a:off x="7539317" y="3926543"/>
            <a:ext cx="1470212" cy="34065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8272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5FD4A3-7193-47B7-BAE6-097C27BB2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8" y="1802501"/>
            <a:ext cx="6372233" cy="4885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2B3A4C-76F8-460D-B1A9-FC8752C73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79" y="170120"/>
            <a:ext cx="6026440" cy="141571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3255A82-E70C-4932-B2FA-47C40E9ACA38}"/>
              </a:ext>
            </a:extLst>
          </p:cNvPr>
          <p:cNvSpPr/>
          <p:nvPr/>
        </p:nvSpPr>
        <p:spPr>
          <a:xfrm>
            <a:off x="3238725" y="858290"/>
            <a:ext cx="262270" cy="2900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3A5387-AC41-4845-99EC-84528AB58147}"/>
              </a:ext>
            </a:extLst>
          </p:cNvPr>
          <p:cNvSpPr txBox="1"/>
          <p:nvPr/>
        </p:nvSpPr>
        <p:spPr>
          <a:xfrm>
            <a:off x="3687573" y="1308832"/>
            <a:ext cx="2950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Step 2. Place board outline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A87370-1DD5-44B9-8FCA-7AC912801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989" y="52194"/>
            <a:ext cx="3899477" cy="317425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B1DA524-F257-46AA-AA8C-F5984A65EC07}"/>
              </a:ext>
            </a:extLst>
          </p:cNvPr>
          <p:cNvSpPr/>
          <p:nvPr/>
        </p:nvSpPr>
        <p:spPr>
          <a:xfrm>
            <a:off x="7719236" y="1639320"/>
            <a:ext cx="1616149" cy="26668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C52320D-BB51-4014-A6EB-B28009B999B0}"/>
              </a:ext>
            </a:extLst>
          </p:cNvPr>
          <p:cNvSpPr/>
          <p:nvPr/>
        </p:nvSpPr>
        <p:spPr>
          <a:xfrm>
            <a:off x="7719236" y="1258820"/>
            <a:ext cx="1640491" cy="26668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FEC9EAB-F2D5-4CE0-B6ED-4849BED77680}"/>
              </a:ext>
            </a:extLst>
          </p:cNvPr>
          <p:cNvSpPr/>
          <p:nvPr/>
        </p:nvSpPr>
        <p:spPr>
          <a:xfrm>
            <a:off x="2950491" y="858290"/>
            <a:ext cx="262270" cy="2900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234D5D-AF88-44ED-813A-195D951CACEB}"/>
              </a:ext>
            </a:extLst>
          </p:cNvPr>
          <p:cNvSpPr txBox="1"/>
          <p:nvPr/>
        </p:nvSpPr>
        <p:spPr>
          <a:xfrm>
            <a:off x="3066737" y="5549168"/>
            <a:ext cx="295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Step 1. Place all needed 3x capacitors (search 0805 in all libraries) and 3x resistors (search 0402 in all libraries).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3209F16-2BE4-4E8E-B110-AC26AE03A814}"/>
              </a:ext>
            </a:extLst>
          </p:cNvPr>
          <p:cNvSpPr/>
          <p:nvPr/>
        </p:nvSpPr>
        <p:spPr>
          <a:xfrm>
            <a:off x="2856114" y="3495923"/>
            <a:ext cx="2173086" cy="20101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5ECE025-3237-44A8-9035-990977B328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0615" y="3361662"/>
            <a:ext cx="3808777" cy="269681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3604C3C-2DD5-4DE8-BABC-99E72D8B97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0368" y="5247184"/>
            <a:ext cx="2851186" cy="125029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081065-2D90-46B9-87A8-80E561F1FC99}"/>
              </a:ext>
            </a:extLst>
          </p:cNvPr>
          <p:cNvSpPr txBox="1"/>
          <p:nvPr/>
        </p:nvSpPr>
        <p:spPr>
          <a:xfrm>
            <a:off x="1668455" y="1258820"/>
            <a:ext cx="2950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Step 3. Place copper pour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28C856-C148-453D-B558-944B6EDAD0CF}"/>
              </a:ext>
            </a:extLst>
          </p:cNvPr>
          <p:cNvSpPr txBox="1"/>
          <p:nvPr/>
        </p:nvSpPr>
        <p:spPr>
          <a:xfrm>
            <a:off x="6351356" y="1233111"/>
            <a:ext cx="877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2970186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908BD6-E7EB-4C2E-AA23-0BB55DD15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5" y="891048"/>
            <a:ext cx="5340624" cy="32450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8F43C8-6E92-47E4-B093-63562BFE1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105" y="577946"/>
            <a:ext cx="5480332" cy="4413477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E8A328C-6D40-4230-AF06-46FB4E0CBD2E}"/>
              </a:ext>
            </a:extLst>
          </p:cNvPr>
          <p:cNvSpPr/>
          <p:nvPr/>
        </p:nvSpPr>
        <p:spPr>
          <a:xfrm>
            <a:off x="5386699" y="2077721"/>
            <a:ext cx="1123406" cy="1180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116F48-882D-4883-86EE-DD5A9736391C}"/>
              </a:ext>
            </a:extLst>
          </p:cNvPr>
          <p:cNvSpPr txBox="1"/>
          <p:nvPr/>
        </p:nvSpPr>
        <p:spPr>
          <a:xfrm>
            <a:off x="3476332" y="5673601"/>
            <a:ext cx="4944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the board outline size to 3’’ x 2.5”</a:t>
            </a:r>
          </a:p>
        </p:txBody>
      </p:sp>
    </p:spTree>
    <p:extLst>
      <p:ext uri="{BB962C8B-B14F-4D97-AF65-F5344CB8AC3E}">
        <p14:creationId xmlns:p14="http://schemas.microsoft.com/office/powerpoint/2010/main" val="29893940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1D8D24-1C2E-4AAD-A0E4-A6D2A2755EB9}"/>
              </a:ext>
            </a:extLst>
          </p:cNvPr>
          <p:cNvSpPr txBox="1"/>
          <p:nvPr/>
        </p:nvSpPr>
        <p:spPr>
          <a:xfrm>
            <a:off x="3389127" y="5472743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Change the copper pour size to 2” x 2”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044E5E-FD59-4532-A31B-89D26F331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20" y="1015925"/>
            <a:ext cx="4530789" cy="386582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25056206-B393-4EAB-A9E8-73E209B3BD7A}"/>
              </a:ext>
            </a:extLst>
          </p:cNvPr>
          <p:cNvSpPr/>
          <p:nvPr/>
        </p:nvSpPr>
        <p:spPr>
          <a:xfrm>
            <a:off x="4613709" y="2596336"/>
            <a:ext cx="1123406" cy="1180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DDE223-B155-4F45-AB91-7A57915D5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989" y="956079"/>
            <a:ext cx="6353091" cy="3985513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3E4F236-D846-4EAA-A685-47204C09C7EF}"/>
              </a:ext>
            </a:extLst>
          </p:cNvPr>
          <p:cNvSpPr/>
          <p:nvPr/>
        </p:nvSpPr>
        <p:spPr>
          <a:xfrm>
            <a:off x="5922241" y="2076642"/>
            <a:ext cx="1616149" cy="51969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224A1FD-89B5-497A-8977-24716D62B87B}"/>
              </a:ext>
            </a:extLst>
          </p:cNvPr>
          <p:cNvSpPr/>
          <p:nvPr/>
        </p:nvSpPr>
        <p:spPr>
          <a:xfrm>
            <a:off x="5922240" y="3716899"/>
            <a:ext cx="1616149" cy="26668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857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846895-A547-4C0D-BDB5-2B86D30FF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82" y="3429000"/>
            <a:ext cx="4718292" cy="18796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1F7032-F341-4333-8CE1-81EE5BA40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163" y="2914180"/>
            <a:ext cx="6263772" cy="27439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0747F8-3860-4CE5-B2D8-A7AA74000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816" y="632406"/>
            <a:ext cx="6813900" cy="5715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12DC9D-7293-4053-A5B8-9D77F5FE03FA}"/>
              </a:ext>
            </a:extLst>
          </p:cNvPr>
          <p:cNvSpPr txBox="1"/>
          <p:nvPr/>
        </p:nvSpPr>
        <p:spPr>
          <a:xfrm>
            <a:off x="529330" y="1542227"/>
            <a:ext cx="54261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 This USB might not be in your new version of </a:t>
            </a:r>
            <a:r>
              <a:rPr lang="en-US" dirty="0" err="1">
                <a:solidFill>
                  <a:srgbClr val="FF0000"/>
                </a:solidFill>
              </a:rPr>
              <a:t>Diptrace</a:t>
            </a:r>
            <a:r>
              <a:rPr lang="en-US" dirty="0">
                <a:solidFill>
                  <a:srgbClr val="FF0000"/>
                </a:solidFill>
              </a:rPr>
              <a:t> library. You will need to download the old version library if that is the case.</a:t>
            </a:r>
          </a:p>
          <a:p>
            <a:r>
              <a:rPr lang="en-US" dirty="0">
                <a:solidFill>
                  <a:srgbClr val="FF0000"/>
                </a:solidFill>
              </a:rPr>
              <a:t>Here is the tutorial for downloading old version library.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BEDB9A-E3AD-4718-8514-AED138988D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4253" y="695340"/>
            <a:ext cx="3448000" cy="445659"/>
          </a:xfrm>
          <a:prstGeom prst="rect">
            <a:avLst/>
          </a:prstGeom>
        </p:spPr>
      </p:pic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8738B1B3-F70F-4357-B066-540A923E7445}"/>
              </a:ext>
            </a:extLst>
          </p:cNvPr>
          <p:cNvCxnSpPr>
            <a:cxnSpLocks/>
          </p:cNvCxnSpPr>
          <p:nvPr/>
        </p:nvCxnSpPr>
        <p:spPr>
          <a:xfrm>
            <a:off x="1959429" y="226423"/>
            <a:ext cx="518729" cy="40598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65821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7220E8-4E11-415F-8284-AE287882AA7E}"/>
              </a:ext>
            </a:extLst>
          </p:cNvPr>
          <p:cNvSpPr txBox="1"/>
          <p:nvPr/>
        </p:nvSpPr>
        <p:spPr>
          <a:xfrm>
            <a:off x="479634" y="327246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https://diptrace.com/download/older-versions/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D5D2FB-D89C-429E-A7F8-76DD6F52F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97" y="989405"/>
            <a:ext cx="5524784" cy="560733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956EAEC-29D7-45A5-BC37-21C7B65C864B}"/>
              </a:ext>
            </a:extLst>
          </p:cNvPr>
          <p:cNvSpPr/>
          <p:nvPr/>
        </p:nvSpPr>
        <p:spPr>
          <a:xfrm>
            <a:off x="409714" y="5955002"/>
            <a:ext cx="1616149" cy="26668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130857-830A-445E-9900-C36E48984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038" y="100177"/>
            <a:ext cx="2927500" cy="25147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D6C3E5-DAF6-44C7-B14B-1BB93B6B6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406" y="3676303"/>
            <a:ext cx="4064209" cy="3143412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4BB62A79-79F0-40C3-8ECA-156EFB4F7446}"/>
              </a:ext>
            </a:extLst>
          </p:cNvPr>
          <p:cNvSpPr/>
          <p:nvPr/>
        </p:nvSpPr>
        <p:spPr>
          <a:xfrm>
            <a:off x="6096000" y="664066"/>
            <a:ext cx="1123406" cy="1180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912BC8-F548-4BF1-B790-952D33213766}"/>
              </a:ext>
            </a:extLst>
          </p:cNvPr>
          <p:cNvSpPr txBox="1"/>
          <p:nvPr/>
        </p:nvSpPr>
        <p:spPr>
          <a:xfrm>
            <a:off x="5802196" y="1963716"/>
            <a:ext cx="1902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Download to your computer and unzip it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E08E62C-47AF-445D-A3CA-8FCA4B3B2929}"/>
              </a:ext>
            </a:extLst>
          </p:cNvPr>
          <p:cNvSpPr/>
          <p:nvPr/>
        </p:nvSpPr>
        <p:spPr>
          <a:xfrm rot="5400000">
            <a:off x="8570063" y="2583377"/>
            <a:ext cx="1123406" cy="1180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53FBBF-EC00-44CD-AF8C-AF08F58EEAE4}"/>
              </a:ext>
            </a:extLst>
          </p:cNvPr>
          <p:cNvSpPr txBox="1"/>
          <p:nvPr/>
        </p:nvSpPr>
        <p:spPr>
          <a:xfrm>
            <a:off x="9030788" y="4895576"/>
            <a:ext cx="1902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Click Add</a:t>
            </a:r>
          </a:p>
        </p:txBody>
      </p:sp>
    </p:spTree>
    <p:extLst>
      <p:ext uri="{BB962C8B-B14F-4D97-AF65-F5344CB8AC3E}">
        <p14:creationId xmlns:p14="http://schemas.microsoft.com/office/powerpoint/2010/main" val="12780597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75681DD-31C0-40C7-BD5C-A71428FA9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37" y="1055473"/>
            <a:ext cx="3981655" cy="3022755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7BF8E93-2B05-4E6D-8715-FA37804EDAA4}"/>
              </a:ext>
            </a:extLst>
          </p:cNvPr>
          <p:cNvSpPr/>
          <p:nvPr/>
        </p:nvSpPr>
        <p:spPr>
          <a:xfrm>
            <a:off x="2151017" y="3162318"/>
            <a:ext cx="1233384" cy="26668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E9D166-8189-433F-A6AF-D3458EF6EE53}"/>
              </a:ext>
            </a:extLst>
          </p:cNvPr>
          <p:cNvSpPr txBox="1"/>
          <p:nvPr/>
        </p:nvSpPr>
        <p:spPr>
          <a:xfrm>
            <a:off x="1889758" y="3429000"/>
            <a:ext cx="1902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Add the directory of your unzipped folder, click ok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5D65C4-09A1-4203-974B-FC2373362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413" y="136754"/>
            <a:ext cx="4893062" cy="6584492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68C217B-3448-4674-81AB-81D20828B3BF}"/>
              </a:ext>
            </a:extLst>
          </p:cNvPr>
          <p:cNvSpPr/>
          <p:nvPr/>
        </p:nvSpPr>
        <p:spPr>
          <a:xfrm>
            <a:off x="5871413" y="353803"/>
            <a:ext cx="1233384" cy="26668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BBC380A-2A39-45DF-96F6-2668B713FD66}"/>
              </a:ext>
            </a:extLst>
          </p:cNvPr>
          <p:cNvSpPr/>
          <p:nvPr/>
        </p:nvSpPr>
        <p:spPr>
          <a:xfrm>
            <a:off x="5871413" y="2047620"/>
            <a:ext cx="1233384" cy="26668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AE6DEDD-4ABF-4BEC-9218-B0B80D16BE0A}"/>
              </a:ext>
            </a:extLst>
          </p:cNvPr>
          <p:cNvSpPr/>
          <p:nvPr/>
        </p:nvSpPr>
        <p:spPr>
          <a:xfrm>
            <a:off x="7724502" y="3692435"/>
            <a:ext cx="2760617" cy="121049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DC14BC2-5C37-4FFE-A390-BF6A92682099}"/>
              </a:ext>
            </a:extLst>
          </p:cNvPr>
          <p:cNvSpPr/>
          <p:nvPr/>
        </p:nvSpPr>
        <p:spPr>
          <a:xfrm>
            <a:off x="5871413" y="4999826"/>
            <a:ext cx="1233384" cy="26668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FF674BA-3703-4949-B433-751F5554AD20}"/>
              </a:ext>
            </a:extLst>
          </p:cNvPr>
          <p:cNvSpPr/>
          <p:nvPr/>
        </p:nvSpPr>
        <p:spPr>
          <a:xfrm>
            <a:off x="4571199" y="1976843"/>
            <a:ext cx="1123406" cy="1180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053AC02-CF18-4199-8B5F-1AB01E89C282}"/>
              </a:ext>
            </a:extLst>
          </p:cNvPr>
          <p:cNvSpPr/>
          <p:nvPr/>
        </p:nvSpPr>
        <p:spPr>
          <a:xfrm rot="10800000">
            <a:off x="4009495" y="5541232"/>
            <a:ext cx="1764287" cy="1180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389A748-7AFF-4322-A475-F8EA10D49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942" y="4555319"/>
            <a:ext cx="2792057" cy="224533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EE3D5E0-7D64-4BA7-8819-FB1185B9A509}"/>
              </a:ext>
            </a:extLst>
          </p:cNvPr>
          <p:cNvSpPr txBox="1"/>
          <p:nvPr/>
        </p:nvSpPr>
        <p:spPr>
          <a:xfrm>
            <a:off x="4421503" y="5128008"/>
            <a:ext cx="869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Position it</a:t>
            </a:r>
          </a:p>
        </p:txBody>
      </p:sp>
    </p:spTree>
    <p:extLst>
      <p:ext uri="{BB962C8B-B14F-4D97-AF65-F5344CB8AC3E}">
        <p14:creationId xmlns:p14="http://schemas.microsoft.com/office/powerpoint/2010/main" val="36969293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45651C-56F4-421B-A6FD-F81880E62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93" y="2633134"/>
            <a:ext cx="4255688" cy="377272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7D9FE1C-967D-4E2E-9D68-7BBF572F31AC}"/>
              </a:ext>
            </a:extLst>
          </p:cNvPr>
          <p:cNvSpPr/>
          <p:nvPr/>
        </p:nvSpPr>
        <p:spPr>
          <a:xfrm>
            <a:off x="1994264" y="2989462"/>
            <a:ext cx="2760617" cy="121049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C866D9-C0C1-41C0-974B-CAF645785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51" y="74205"/>
            <a:ext cx="6712295" cy="121291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41AB7CE0-8C05-4B52-B213-8550467F44B0}"/>
              </a:ext>
            </a:extLst>
          </p:cNvPr>
          <p:cNvSpPr/>
          <p:nvPr/>
        </p:nvSpPr>
        <p:spPr>
          <a:xfrm rot="5400000">
            <a:off x="2353489" y="1333017"/>
            <a:ext cx="1123406" cy="1180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916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4B7AC2-A689-4CDA-A824-14FD9F993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399" y="504927"/>
            <a:ext cx="10396702" cy="584814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D7E69B-770C-4AC7-AADD-EC4CE9887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221" y="4804407"/>
            <a:ext cx="1955901" cy="1809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F9CD44-53C2-4377-8BD0-0CE974CD0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1743" y="4728204"/>
            <a:ext cx="1524078" cy="196225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3ED65E4-A241-400E-A364-CFBCAA09F766}"/>
              </a:ext>
            </a:extLst>
          </p:cNvPr>
          <p:cNvSpPr/>
          <p:nvPr/>
        </p:nvSpPr>
        <p:spPr>
          <a:xfrm>
            <a:off x="4742058" y="3295659"/>
            <a:ext cx="1233384" cy="26668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7E5558-8C35-4106-8AFE-088CD0AF8505}"/>
              </a:ext>
            </a:extLst>
          </p:cNvPr>
          <p:cNvSpPr/>
          <p:nvPr/>
        </p:nvSpPr>
        <p:spPr>
          <a:xfrm>
            <a:off x="7183760" y="4628002"/>
            <a:ext cx="4164724" cy="216265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8F11E7-6CD7-4028-8542-8B2F1EB24354}"/>
              </a:ext>
            </a:extLst>
          </p:cNvPr>
          <p:cNvSpPr txBox="1"/>
          <p:nvPr/>
        </p:nvSpPr>
        <p:spPr>
          <a:xfrm>
            <a:off x="9165070" y="5247663"/>
            <a:ext cx="552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F47B101-2A5C-47F8-9B5C-0DEF261C2CA4}"/>
              </a:ext>
            </a:extLst>
          </p:cNvPr>
          <p:cNvSpPr/>
          <p:nvPr/>
        </p:nvSpPr>
        <p:spPr>
          <a:xfrm rot="12872752">
            <a:off x="5333502" y="3963171"/>
            <a:ext cx="1984538" cy="5678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0FA1269-D912-4214-BFCA-BD973D10E41A}"/>
              </a:ext>
            </a:extLst>
          </p:cNvPr>
          <p:cNvSpPr/>
          <p:nvPr/>
        </p:nvSpPr>
        <p:spPr>
          <a:xfrm>
            <a:off x="1194327" y="1172691"/>
            <a:ext cx="1233384" cy="26668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8BAC74-F4AB-4FFF-B50E-B13D92A7140A}"/>
              </a:ext>
            </a:extLst>
          </p:cNvPr>
          <p:cNvSpPr txBox="1"/>
          <p:nvPr/>
        </p:nvSpPr>
        <p:spPr>
          <a:xfrm>
            <a:off x="2052025" y="1766096"/>
            <a:ext cx="1878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Choose manual routing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42BCB8-F444-4C86-B56A-EF57BF84DCC4}"/>
              </a:ext>
            </a:extLst>
          </p:cNvPr>
          <p:cNvSpPr txBox="1"/>
          <p:nvPr/>
        </p:nvSpPr>
        <p:spPr>
          <a:xfrm>
            <a:off x="9717963" y="4628000"/>
            <a:ext cx="2084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On right change properties</a:t>
            </a:r>
          </a:p>
        </p:txBody>
      </p:sp>
    </p:spTree>
    <p:extLst>
      <p:ext uri="{BB962C8B-B14F-4D97-AF65-F5344CB8AC3E}">
        <p14:creationId xmlns:p14="http://schemas.microsoft.com/office/powerpoint/2010/main" val="8363302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7F206-8EF1-44B3-ACF6-A5510CDBA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</a:t>
            </a:r>
            <a:r>
              <a:rPr lang="en-US" altLang="zh-CN" dirty="0"/>
              <a:t>ote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8A1F49-A456-41A0-B2E9-677EE1386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38" y="3024001"/>
            <a:ext cx="8291563" cy="3731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921571-CA21-4C38-AAF2-96D9BFA65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6475" y="693431"/>
            <a:ext cx="3143412" cy="233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007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C8F53-D619-4031-84A4-5F5703E72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altLang="zh-CN" dirty="0"/>
              <a:t>lace your name on the design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85F1E8-0399-402E-A4A8-FC20A34AA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996" y="2001722"/>
            <a:ext cx="2076557" cy="3410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E16E6D-4F44-4FBB-B22B-9B9417796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705" y="2161655"/>
            <a:ext cx="5404128" cy="423566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737136B-8199-4FC1-B20E-589789A6A549}"/>
              </a:ext>
            </a:extLst>
          </p:cNvPr>
          <p:cNvSpPr/>
          <p:nvPr/>
        </p:nvSpPr>
        <p:spPr>
          <a:xfrm>
            <a:off x="2032167" y="4630684"/>
            <a:ext cx="1233384" cy="26668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3A263F8-E52B-41B4-BC1B-7A5BAC30DFF5}"/>
              </a:ext>
            </a:extLst>
          </p:cNvPr>
          <p:cNvSpPr/>
          <p:nvPr/>
        </p:nvSpPr>
        <p:spPr>
          <a:xfrm>
            <a:off x="8700672" y="2332074"/>
            <a:ext cx="1233384" cy="7159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78E57C-178F-412D-80AB-490484E0A65F}"/>
              </a:ext>
            </a:extLst>
          </p:cNvPr>
          <p:cNvSpPr txBox="1"/>
          <p:nvPr/>
        </p:nvSpPr>
        <p:spPr>
          <a:xfrm>
            <a:off x="1103459" y="1632390"/>
            <a:ext cx="261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Method #1</a:t>
            </a:r>
          </a:p>
        </p:txBody>
      </p:sp>
    </p:spTree>
    <p:extLst>
      <p:ext uri="{BB962C8B-B14F-4D97-AF65-F5344CB8AC3E}">
        <p14:creationId xmlns:p14="http://schemas.microsoft.com/office/powerpoint/2010/main" val="2210290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E46FC4-3A47-471C-B35A-F8D7BC257A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2371" y="1536697"/>
            <a:ext cx="7147612" cy="42223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E8BC4D-8D9A-4E5B-8ADB-91765F9EF8DD}"/>
              </a:ext>
            </a:extLst>
          </p:cNvPr>
          <p:cNvSpPr txBox="1"/>
          <p:nvPr/>
        </p:nvSpPr>
        <p:spPr>
          <a:xfrm>
            <a:off x="3062816" y="891922"/>
            <a:ext cx="2783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ABF01B-C29B-4594-9871-C6AE2E805FF5}"/>
              </a:ext>
            </a:extLst>
          </p:cNvPr>
          <p:cNvSpPr txBox="1"/>
          <p:nvPr/>
        </p:nvSpPr>
        <p:spPr>
          <a:xfrm>
            <a:off x="2283802" y="5849843"/>
            <a:ext cx="8279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Routing </a:t>
            </a:r>
            <a:r>
              <a:rPr lang="en-US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of t</a:t>
            </a:r>
            <a:r>
              <a:rPr lang="en-US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he NAND gate PCB design using n-MOS and p-MOS</a:t>
            </a:r>
          </a:p>
        </p:txBody>
      </p:sp>
      <p:sp>
        <p:nvSpPr>
          <p:cNvPr id="7" name="Arrow: Curved Left 6">
            <a:extLst>
              <a:ext uri="{FF2B5EF4-FFF2-40B4-BE49-F238E27FC236}">
                <a16:creationId xmlns:a16="http://schemas.microsoft.com/office/drawing/2014/main" id="{DCBC66A8-3990-4A99-A727-33768A94CECF}"/>
              </a:ext>
            </a:extLst>
          </p:cNvPr>
          <p:cNvSpPr/>
          <p:nvPr/>
        </p:nvSpPr>
        <p:spPr>
          <a:xfrm rot="15468121" flipH="1">
            <a:off x="2476080" y="1967521"/>
            <a:ext cx="315464" cy="123606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E514B2-9139-4E91-8738-9406E1453CEB}"/>
              </a:ext>
            </a:extLst>
          </p:cNvPr>
          <p:cNvSpPr txBox="1"/>
          <p:nvPr/>
        </p:nvSpPr>
        <p:spPr>
          <a:xfrm>
            <a:off x="564777" y="2300799"/>
            <a:ext cx="2348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Arrange Components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585269-3A22-4537-887D-2223504175A7}"/>
              </a:ext>
            </a:extLst>
          </p:cNvPr>
          <p:cNvSpPr txBox="1"/>
          <p:nvPr/>
        </p:nvSpPr>
        <p:spPr>
          <a:xfrm>
            <a:off x="6096000" y="1098934"/>
            <a:ext cx="1954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Run </a:t>
            </a:r>
            <a:r>
              <a:rPr lang="en-US" sz="1200" dirty="0" err="1"/>
              <a:t>Autorouter</a:t>
            </a:r>
            <a:endParaRPr lang="en-US" sz="1200" dirty="0"/>
          </a:p>
        </p:txBody>
      </p:sp>
      <p:sp>
        <p:nvSpPr>
          <p:cNvPr id="10" name="Arrow: Curved Left 9">
            <a:extLst>
              <a:ext uri="{FF2B5EF4-FFF2-40B4-BE49-F238E27FC236}">
                <a16:creationId xmlns:a16="http://schemas.microsoft.com/office/drawing/2014/main" id="{756DC855-D4BA-4B59-BE01-4B3A261C0685}"/>
              </a:ext>
            </a:extLst>
          </p:cNvPr>
          <p:cNvSpPr/>
          <p:nvPr/>
        </p:nvSpPr>
        <p:spPr>
          <a:xfrm rot="3934604">
            <a:off x="5581448" y="891013"/>
            <a:ext cx="428856" cy="231398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8270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4E4F23-BD1E-4F3E-93BD-B94929B3C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altLang="zh-CN" dirty="0"/>
              <a:t>lace your name on the design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2E16C7-CCCA-4CC4-B46F-A2D214317A27}"/>
              </a:ext>
            </a:extLst>
          </p:cNvPr>
          <p:cNvSpPr txBox="1"/>
          <p:nvPr/>
        </p:nvSpPr>
        <p:spPr>
          <a:xfrm>
            <a:off x="1103459" y="1632390"/>
            <a:ext cx="261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Method #2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38B6F8-1A1D-48D8-99D8-B9C7217CC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683" y="1767765"/>
            <a:ext cx="6494778" cy="434816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DB8CDAE-688C-43F2-A668-DD6824BEA049}"/>
              </a:ext>
            </a:extLst>
          </p:cNvPr>
          <p:cNvSpPr/>
          <p:nvPr/>
        </p:nvSpPr>
        <p:spPr>
          <a:xfrm>
            <a:off x="5254088" y="2764965"/>
            <a:ext cx="1187435" cy="66403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064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9B2C9-1FE9-40EF-AC07-17A99A70B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2250802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29692E1-5087-498A-8F0E-349CC297EDE5}"/>
              </a:ext>
            </a:extLst>
          </p:cNvPr>
          <p:cNvSpPr txBox="1"/>
          <p:nvPr/>
        </p:nvSpPr>
        <p:spPr>
          <a:xfrm>
            <a:off x="958788" y="2627790"/>
            <a:ext cx="856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LTspice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 is required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81AD0F-5880-40F0-8FE3-CE45F62CCF6A}"/>
              </a:ext>
            </a:extLst>
          </p:cNvPr>
          <p:cNvSpPr txBox="1"/>
          <p:nvPr/>
        </p:nvSpPr>
        <p:spPr>
          <a:xfrm>
            <a:off x="958788" y="2068497"/>
            <a:ext cx="856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Diode Modeling and Applications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B4D230-1A18-4553-8663-536A683C8A96}"/>
              </a:ext>
            </a:extLst>
          </p:cNvPr>
          <p:cNvSpPr txBox="1">
            <a:spLocks/>
          </p:cNvSpPr>
          <p:nvPr/>
        </p:nvSpPr>
        <p:spPr>
          <a:xfrm>
            <a:off x="958788" y="829301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all" spc="0" normalizeH="0" baseline="0" noProof="0" dirty="0">
                <a:ln>
                  <a:noFill/>
                </a:ln>
                <a:blipFill dpi="0" rotWithShape="1">
                  <a:blip r:embed="rId2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Rockwell Condensed" panose="02060603050405020104"/>
                <a:ea typeface="+mj-ea"/>
                <a:cs typeface="+mj-cs"/>
              </a:rPr>
              <a:t>SJSU Spring 2020</a:t>
            </a:r>
            <a:br>
              <a:rPr kumimoji="0" lang="en-US" sz="4000" b="0" i="0" u="none" strike="noStrike" kern="1200" cap="all" spc="0" normalizeH="0" baseline="0" noProof="0" dirty="0">
                <a:ln>
                  <a:noFill/>
                </a:ln>
                <a:blipFill dpi="0" rotWithShape="1">
                  <a:blip r:embed="rId2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Rockwell Condensed" panose="02060603050405020104"/>
                <a:ea typeface="+mj-ea"/>
                <a:cs typeface="+mj-cs"/>
              </a:rPr>
            </a:br>
            <a:r>
              <a:rPr kumimoji="0" lang="en-US" sz="4000" b="0" i="0" u="none" strike="noStrike" kern="1200" cap="all" spc="0" normalizeH="0" baseline="0" noProof="0" dirty="0">
                <a:ln>
                  <a:noFill/>
                </a:ln>
                <a:blipFill dpi="0" rotWithShape="1">
                  <a:blip r:embed="rId2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Rockwell Condensed" panose="02060603050405020104"/>
                <a:ea typeface="+mj-ea"/>
                <a:cs typeface="+mj-cs"/>
              </a:rPr>
              <a:t>EE122 </a:t>
            </a:r>
            <a:r>
              <a:rPr kumimoji="0" lang="en-US" altLang="zh-CN" sz="4000" b="0" i="0" u="none" strike="noStrike" kern="1200" cap="all" spc="0" normalizeH="0" baseline="0" noProof="0" dirty="0">
                <a:ln>
                  <a:noFill/>
                </a:ln>
                <a:blipFill dpi="0" rotWithShape="1">
                  <a:blip r:embed="rId2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Rockwell Condensed" panose="02060603050405020104"/>
                <a:cs typeface="+mj-cs"/>
              </a:rPr>
              <a:t>lab section #5</a:t>
            </a:r>
            <a:br>
              <a:rPr kumimoji="0" lang="en-US" altLang="zh-CN" sz="4000" b="0" i="0" u="none" strike="noStrike" kern="1200" cap="all" spc="0" normalizeH="0" baseline="0" noProof="0" dirty="0">
                <a:ln>
                  <a:noFill/>
                </a:ln>
                <a:blipFill dpi="0" rotWithShape="1">
                  <a:blip r:embed="rId2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Rockwell Condensed" panose="02060603050405020104"/>
                <a:cs typeface="+mj-cs"/>
              </a:rPr>
            </a:br>
            <a:r>
              <a:rPr kumimoji="0" lang="en-US" altLang="zh-CN" sz="4000" b="0" i="0" u="none" strike="noStrike" kern="1200" cap="all" spc="0" normalizeH="0" baseline="0" noProof="0" dirty="0">
                <a:ln>
                  <a:noFill/>
                </a:ln>
                <a:blipFill dpi="0" rotWithShape="1">
                  <a:blip r:embed="rId2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Rockwell Condensed" panose="02060603050405020104"/>
                <a:cs typeface="+mj-cs"/>
              </a:rPr>
              <a:t>lab 5</a:t>
            </a:r>
            <a:endParaRPr kumimoji="0" lang="en-US" sz="4000" b="0" i="0" u="none" strike="noStrike" kern="1200" cap="all" spc="0" normalizeH="0" baseline="0" noProof="0" dirty="0">
              <a:ln>
                <a:noFill/>
              </a:ln>
              <a:blipFill dpi="0" rotWithShape="1">
                <a:blip r:embed="rId2"/>
                <a:srcRect/>
                <a:tile tx="6350" ty="-127000" sx="65000" sy="64000" flip="none" algn="tl"/>
              </a:blipFill>
              <a:effectLst/>
              <a:uLnTx/>
              <a:uFillTx/>
              <a:latin typeface="Rockwell Condensed" panose="02060603050405020104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588B15-44F0-4915-9A1A-FC3553196D4D}"/>
              </a:ext>
            </a:extLst>
          </p:cNvPr>
          <p:cNvSpPr txBox="1"/>
          <p:nvPr/>
        </p:nvSpPr>
        <p:spPr>
          <a:xfrm>
            <a:off x="4882718" y="5033639"/>
            <a:ext cx="3666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TA: Wen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Zhi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 Qian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Email: wenzhi.qian@sjsu.edu</a:t>
            </a:r>
          </a:p>
        </p:txBody>
      </p:sp>
    </p:spTree>
    <p:extLst>
      <p:ext uri="{BB962C8B-B14F-4D97-AF65-F5344CB8AC3E}">
        <p14:creationId xmlns:p14="http://schemas.microsoft.com/office/powerpoint/2010/main" val="23473154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73C69-5723-4434-BF5F-031C9A26D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A</a:t>
            </a:r>
          </a:p>
        </p:txBody>
      </p:sp>
    </p:spTree>
    <p:extLst>
      <p:ext uri="{BB962C8B-B14F-4D97-AF65-F5344CB8AC3E}">
        <p14:creationId xmlns:p14="http://schemas.microsoft.com/office/powerpoint/2010/main" val="26723429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D59D52-18FE-4CE5-BB3A-730C0E1A7F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7462"/>
          <a:stretch/>
        </p:blipFill>
        <p:spPr>
          <a:xfrm>
            <a:off x="1245093" y="2305210"/>
            <a:ext cx="3409026" cy="332757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11146F-F7CC-49E4-AD61-E2FDC682BC6B}"/>
              </a:ext>
            </a:extLst>
          </p:cNvPr>
          <p:cNvSpPr txBox="1"/>
          <p:nvPr/>
        </p:nvSpPr>
        <p:spPr>
          <a:xfrm>
            <a:off x="1378258" y="5773203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NewRomanPSMT"/>
                <a:ea typeface="+mn-ea"/>
                <a:cs typeface="+mn-cs"/>
              </a:rPr>
              <a:t>Figure 64: Diode DC test setup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1E2D1-BE07-477C-86D3-6EBD1639F43D}"/>
              </a:ext>
            </a:extLst>
          </p:cNvPr>
          <p:cNvSpPr txBox="1"/>
          <p:nvPr/>
        </p:nvSpPr>
        <p:spPr>
          <a:xfrm>
            <a:off x="4654119" y="5773203"/>
            <a:ext cx="6094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NewRomanPSMT"/>
                <a:ea typeface="+mn-ea"/>
                <a:cs typeface="+mn-cs"/>
              </a:rPr>
              <a:t>Figure 65: DC results for diode circuit. (Make sure to change the x-axis to V(out) or you will get a plot like Figure 66)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CD8841-062B-446D-A242-CCE841C48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119" y="2441339"/>
            <a:ext cx="6096000" cy="29845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75A0A87-F56A-4EDA-991C-B06A9072E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S</a:t>
            </a:r>
            <a:r>
              <a:rPr lang="en-US" altLang="zh-CN" dirty="0"/>
              <a:t>tart from building </a:t>
            </a:r>
            <a:r>
              <a:rPr lang="en-US" altLang="zh-CN"/>
              <a:t>this circuit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8974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D4A82-441B-4A82-B570-630619F5B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altLang="zh-CN" dirty="0"/>
              <a:t>iodes formula </a:t>
            </a: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58F936B-CD32-4571-97B7-23DC699B0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7371" y="1898948"/>
            <a:ext cx="5302395" cy="1874038"/>
          </a:xfr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2644551-F5B7-4614-9B69-93272ED5DA5C}"/>
              </a:ext>
            </a:extLst>
          </p:cNvPr>
          <p:cNvSpPr/>
          <p:nvPr/>
        </p:nvSpPr>
        <p:spPr>
          <a:xfrm>
            <a:off x="2641600" y="2239432"/>
            <a:ext cx="143933" cy="18626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31C5A7E-54F9-40B5-A1A3-C2CA99505315}"/>
              </a:ext>
            </a:extLst>
          </p:cNvPr>
          <p:cNvSpPr/>
          <p:nvPr/>
        </p:nvSpPr>
        <p:spPr>
          <a:xfrm>
            <a:off x="1854200" y="2207498"/>
            <a:ext cx="300566" cy="43640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05800B-3C91-4794-8F5D-0226F2CCD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678" y="1823511"/>
            <a:ext cx="664522" cy="43285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CC950371-8B4B-4C4F-B4E1-9C6E9FDA0273}"/>
              </a:ext>
            </a:extLst>
          </p:cNvPr>
          <p:cNvSpPr/>
          <p:nvPr/>
        </p:nvSpPr>
        <p:spPr>
          <a:xfrm rot="8966222">
            <a:off x="2773568" y="1937047"/>
            <a:ext cx="714103" cy="148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DC6ED3-B8FE-48E7-B3B3-A26E4F555F69}"/>
              </a:ext>
            </a:extLst>
          </p:cNvPr>
          <p:cNvSpPr txBox="1"/>
          <p:nvPr/>
        </p:nvSpPr>
        <p:spPr>
          <a:xfrm>
            <a:off x="49862" y="1632311"/>
            <a:ext cx="1303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This is I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0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, we are asking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1C49D9-EFC7-40FF-BD52-3296221D436C}"/>
              </a:ext>
            </a:extLst>
          </p:cNvPr>
          <p:cNvSpPr txBox="1"/>
          <p:nvPr/>
        </p:nvSpPr>
        <p:spPr>
          <a:xfrm>
            <a:off x="3454932" y="1592678"/>
            <a:ext cx="1303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This is n, we are asking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9D461C2-C5C1-4EB2-AB5F-B7CCEC5D8A72}"/>
              </a:ext>
            </a:extLst>
          </p:cNvPr>
          <p:cNvCxnSpPr>
            <a:cxnSpLocks/>
          </p:cNvCxnSpPr>
          <p:nvPr/>
        </p:nvCxnSpPr>
        <p:spPr>
          <a:xfrm flipV="1">
            <a:off x="2994016" y="2256366"/>
            <a:ext cx="625623" cy="3625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070C39A-82F4-418C-B476-7F709873DB2B}"/>
              </a:ext>
            </a:extLst>
          </p:cNvPr>
          <p:cNvSpPr/>
          <p:nvPr/>
        </p:nvSpPr>
        <p:spPr>
          <a:xfrm>
            <a:off x="6667499" y="2425699"/>
            <a:ext cx="1672167" cy="2667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FF6144A-4D6B-4CC1-8081-255CBFA2F50D}"/>
                  </a:ext>
                </a:extLst>
              </p:cNvPr>
              <p:cNvSpPr txBox="1"/>
              <p:nvPr/>
            </p:nvSpPr>
            <p:spPr>
              <a:xfrm>
                <a:off x="8339667" y="2256365"/>
                <a:ext cx="1998133" cy="528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 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𝑉</m:t>
                              </m:r>
                            </m:num>
                            <m:den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𝑇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FF6144A-4D6B-4CC1-8081-255CBFA2F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9667" y="2256365"/>
                <a:ext cx="1998133" cy="5282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DFDC75C-7F0E-42BD-812A-3CABC46BA1DB}"/>
              </a:ext>
            </a:extLst>
          </p:cNvPr>
          <p:cNvSpPr txBox="1"/>
          <p:nvPr/>
        </p:nvSpPr>
        <p:spPr>
          <a:xfrm>
            <a:off x="6650565" y="2861734"/>
            <a:ext cx="1849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For easier calculation we get rid of -1 term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EBD8FDCC-C90F-48E1-AAB7-EAC307C126AE}"/>
              </a:ext>
            </a:extLst>
          </p:cNvPr>
          <p:cNvSpPr/>
          <p:nvPr/>
        </p:nvSpPr>
        <p:spPr>
          <a:xfrm rot="3970852">
            <a:off x="7811101" y="2467031"/>
            <a:ext cx="321889" cy="23629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A159C9-4863-4B80-97E9-57A8342037E3}"/>
              </a:ext>
            </a:extLst>
          </p:cNvPr>
          <p:cNvSpPr txBox="1"/>
          <p:nvPr/>
        </p:nvSpPr>
        <p:spPr>
          <a:xfrm>
            <a:off x="9117874" y="3936274"/>
            <a:ext cx="2769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Take ln on both side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031465A-DA66-446B-BAE0-335DE4CB2D03}"/>
                  </a:ext>
                </a:extLst>
              </p:cNvPr>
              <p:cNvSpPr txBox="1"/>
              <p:nvPr/>
            </p:nvSpPr>
            <p:spPr>
              <a:xfrm>
                <a:off x="3418537" y="4056807"/>
                <a:ext cx="3724075" cy="528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ln</m:t>
                      </m:r>
                      <m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</m:t>
                      </m:r>
                      <m:func>
                        <m:func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ln</m:t>
                          </m:r>
                        </m:fName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𝐼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× </m:t>
                          </m:r>
                          <m:sSup>
                            <m:sSup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𝑉</m:t>
                                  </m:r>
                                </m:num>
                                <m:den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𝑇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031465A-DA66-446B-BAE0-335DE4CB2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537" y="4056807"/>
                <a:ext cx="3724075" cy="5282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DB3861-44E4-4C17-9ACA-30E981B63DE7}"/>
                  </a:ext>
                </a:extLst>
              </p:cNvPr>
              <p:cNvSpPr txBox="1"/>
              <p:nvPr/>
            </p:nvSpPr>
            <p:spPr>
              <a:xfrm>
                <a:off x="2403566" y="4659016"/>
                <a:ext cx="6096000" cy="528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ln</m:t>
                      </m:r>
                      <m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</m:t>
                      </m:r>
                      <m:func>
                        <m:func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ln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⁡(</m:t>
                          </m:r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sSup>
                            <m:sSup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𝑉</m:t>
                                  </m:r>
                                </m:num>
                                <m:den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𝑇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DB3861-44E4-4C17-9ACA-30E981B63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566" y="4659016"/>
                <a:ext cx="6096000" cy="5282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F682A79-3F11-4000-A66C-2DE6AB55E212}"/>
                  </a:ext>
                </a:extLst>
              </p:cNvPr>
              <p:cNvSpPr txBox="1"/>
              <p:nvPr/>
            </p:nvSpPr>
            <p:spPr>
              <a:xfrm>
                <a:off x="4106472" y="5471123"/>
                <a:ext cx="2441309" cy="517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ln</m:t>
                    </m:r>
                    <m:d>
                      <m:d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𝐼</m:t>
                        </m:r>
                      </m:e>
                    </m:d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unc>
                      <m:func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+</m:t>
                    </m:r>
                    <m:f>
                      <m:f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𝑉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sub>
                        </m:sSub>
                      </m:den>
                    </m:f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𝑉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ckwell" panose="02060603020205020403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F682A79-3F11-4000-A66C-2DE6AB55E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472" y="5471123"/>
                <a:ext cx="2441309" cy="517770"/>
              </a:xfrm>
              <a:prstGeom prst="rect">
                <a:avLst/>
              </a:prstGeom>
              <a:blipFill>
                <a:blip r:embed="rId7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32680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DF1E2D1-BE07-477C-86D3-6EBD1639F43D}"/>
              </a:ext>
            </a:extLst>
          </p:cNvPr>
          <p:cNvSpPr txBox="1"/>
          <p:nvPr/>
        </p:nvSpPr>
        <p:spPr>
          <a:xfrm>
            <a:off x="104503" y="6297609"/>
            <a:ext cx="111585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NewRomanPSMT"/>
                <a:ea typeface="+mn-ea"/>
                <a:cs typeface="+mn-cs"/>
              </a:rPr>
              <a:t>Figure 65: DC results for diode circuit. (Make sure to change the x-axis to V(out) or you will get a plot like Figure 66)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CD8841-062B-446D-A242-CCE841C48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3" y="261633"/>
            <a:ext cx="11817532" cy="57856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EE7598-4488-4786-A09C-D5A088EBAB8C}"/>
                  </a:ext>
                </a:extLst>
              </p:cNvPr>
              <p:cNvSpPr txBox="1"/>
              <p:nvPr/>
            </p:nvSpPr>
            <p:spPr>
              <a:xfrm>
                <a:off x="4184850" y="714905"/>
                <a:ext cx="2416248" cy="13605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ln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𝑉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unc>
                      <m:func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ckwell" panose="02060603020205020403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ln</m:t>
                    </m:r>
                    <m:d>
                      <m:d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𝐼</m:t>
                        </m:r>
                      </m:e>
                    </m:d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−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ckwell" panose="02060603020205020403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𝑉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sub>
                        </m:sSub>
                      </m:den>
                    </m:f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𝑉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EE7598-4488-4786-A09C-D5A088EBA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4850" y="714905"/>
                <a:ext cx="2416248" cy="13605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EFB5D79-10B4-47CF-AF50-8150F9E70CEE}"/>
              </a:ext>
            </a:extLst>
          </p:cNvPr>
          <p:cNvSpPr/>
          <p:nvPr/>
        </p:nvSpPr>
        <p:spPr>
          <a:xfrm>
            <a:off x="5751893" y="1563062"/>
            <a:ext cx="378943" cy="51234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EC2DC4-28A2-4F65-B936-7198930F61BB}"/>
              </a:ext>
            </a:extLst>
          </p:cNvPr>
          <p:cNvSpPr txBox="1"/>
          <p:nvPr/>
        </p:nvSpPr>
        <p:spPr>
          <a:xfrm>
            <a:off x="5299046" y="2265049"/>
            <a:ext cx="116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cs typeface="+mn-cs"/>
              </a:rPr>
              <a:t>Slope 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D4E4535-E80D-474E-A74C-E9A956C2C4F8}"/>
              </a:ext>
            </a:extLst>
          </p:cNvPr>
          <p:cNvSpPr/>
          <p:nvPr/>
        </p:nvSpPr>
        <p:spPr>
          <a:xfrm>
            <a:off x="6365965" y="2265050"/>
            <a:ext cx="84473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4852D5D-00E2-4363-9242-8F7C121E3824}"/>
              </a:ext>
            </a:extLst>
          </p:cNvPr>
          <p:cNvSpPr/>
          <p:nvPr/>
        </p:nvSpPr>
        <p:spPr>
          <a:xfrm>
            <a:off x="3352679" y="3091416"/>
            <a:ext cx="832172" cy="18300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493C141-5AC9-4CAF-B82E-B84010213475}"/>
              </a:ext>
            </a:extLst>
          </p:cNvPr>
          <p:cNvCxnSpPr>
            <a:cxnSpLocks/>
          </p:cNvCxnSpPr>
          <p:nvPr/>
        </p:nvCxnSpPr>
        <p:spPr>
          <a:xfrm>
            <a:off x="5795434" y="3274423"/>
            <a:ext cx="0" cy="2505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89BA3B-26F2-4620-9403-8FF2300EA93A}"/>
              </a:ext>
            </a:extLst>
          </p:cNvPr>
          <p:cNvCxnSpPr>
            <a:cxnSpLocks/>
          </p:cNvCxnSpPr>
          <p:nvPr/>
        </p:nvCxnSpPr>
        <p:spPr>
          <a:xfrm>
            <a:off x="5756246" y="3297227"/>
            <a:ext cx="6009034" cy="2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77CF0BC3-FE12-497A-AA9F-16D0BCD66393}"/>
              </a:ext>
            </a:extLst>
          </p:cNvPr>
          <p:cNvSpPr/>
          <p:nvPr/>
        </p:nvSpPr>
        <p:spPr>
          <a:xfrm>
            <a:off x="5717057" y="3220931"/>
            <a:ext cx="165463" cy="158122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B5D594-57D9-43BE-84D9-BA4AE02EF1F0}"/>
              </a:ext>
            </a:extLst>
          </p:cNvPr>
          <p:cNvSpPr txBox="1"/>
          <p:nvPr/>
        </p:nvSpPr>
        <p:spPr>
          <a:xfrm>
            <a:off x="10599154" y="3334128"/>
            <a:ext cx="229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In(I)= -11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A8C792-6C03-4724-AC6C-B631720FC672}"/>
              </a:ext>
            </a:extLst>
          </p:cNvPr>
          <p:cNvSpPr txBox="1"/>
          <p:nvPr/>
        </p:nvSpPr>
        <p:spPr>
          <a:xfrm>
            <a:off x="5762840" y="5429747"/>
            <a:ext cx="167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V=400mV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49BB359-81A3-45A1-8C99-3DC91BBB3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121" y="3435282"/>
            <a:ext cx="1811346" cy="12870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11C22C4-E8F7-4C6B-85D4-6734C4D6F5AB}"/>
                  </a:ext>
                </a:extLst>
              </p:cNvPr>
              <p:cNvSpPr txBox="1"/>
              <p:nvPr/>
            </p:nvSpPr>
            <p:spPr>
              <a:xfrm>
                <a:off x="8092490" y="2976826"/>
                <a:ext cx="34809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ckwell" panose="02060603020205020403"/>
                    <a:ea typeface="+mn-ea"/>
                    <a:cs typeface="+mn-cs"/>
                  </a:rPr>
                  <a:t>Thermal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𝑉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=0.0259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ckwell" panose="02060603020205020403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11C22C4-E8F7-4C6B-85D4-6734C4D6F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490" y="2976826"/>
                <a:ext cx="3480959" cy="369332"/>
              </a:xfrm>
              <a:prstGeom prst="rect">
                <a:avLst/>
              </a:prstGeom>
              <a:blipFill>
                <a:blip r:embed="rId5"/>
                <a:stretch>
                  <a:fillRect l="-157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9DE6C4-C968-4CBB-AD93-5A2FE1AA4028}"/>
                  </a:ext>
                </a:extLst>
              </p:cNvPr>
              <p:cNvSpPr txBox="1"/>
              <p:nvPr/>
            </p:nvSpPr>
            <p:spPr>
              <a:xfrm>
                <a:off x="8061910" y="3836224"/>
                <a:ext cx="3866606" cy="485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ckwell" panose="02060603020205020403"/>
                    <a:ea typeface="+mn-ea"/>
                    <a:cs typeface="+mn-cs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21.916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×0.0259</m:t>
                        </m:r>
                      </m:den>
                    </m:f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ckwell" panose="02060603020205020403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=1.76173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9DE6C4-C968-4CBB-AD93-5A2FE1AA4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1910" y="3836224"/>
                <a:ext cx="3866606" cy="485197"/>
              </a:xfrm>
              <a:prstGeom prst="rect">
                <a:avLst/>
              </a:prstGeom>
              <a:blipFill>
                <a:blip r:embed="rId6"/>
                <a:stretch>
                  <a:fillRect l="-1260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F94CA90-0FB6-40E2-A8A9-A9A83209FAA4}"/>
                  </a:ext>
                </a:extLst>
              </p:cNvPr>
              <p:cNvSpPr txBox="1"/>
              <p:nvPr/>
            </p:nvSpPr>
            <p:spPr>
              <a:xfrm>
                <a:off x="393772" y="3558004"/>
                <a:ext cx="3046114" cy="92333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unc>
                      <m:func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Rockwell" panose="02060603020205020403"/>
                    <a:ea typeface="+mn-ea"/>
                    <a:cs typeface="+mn-cs"/>
                  </a:rPr>
                  <a:t>= -11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Rockwell" panose="02060603020205020403"/>
                    <a:cs typeface="+mn-cs"/>
                  </a:rPr>
                  <a:t>-21.916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×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Rockwell" panose="02060603020205020403"/>
                    <a:ea typeface="+mn-ea"/>
                    <a:cs typeface="+mn-cs"/>
                  </a:rPr>
                  <a:t>0.4V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unc>
                      <m:func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Rockwell" panose="02060603020205020403"/>
                    <a:ea typeface="+mn-ea"/>
                    <a:cs typeface="+mn-cs"/>
                  </a:rPr>
                  <a:t>= - 19.7664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𝐼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Rockwell" panose="02060603020205020403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𝑒</m:t>
                        </m:r>
                      </m:e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−19.7664</m:t>
                        </m:r>
                      </m:sup>
                    </m:sSup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=2.6</m:t>
                    </m:r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×</m:t>
                    </m:r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10</m:t>
                        </m:r>
                      </m:e>
                      <m:sup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−9</m:t>
                        </m:r>
                      </m:sup>
                    </m:sSup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F94CA90-0FB6-40E2-A8A9-A9A83209F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72" y="3558004"/>
                <a:ext cx="3046114" cy="923330"/>
              </a:xfrm>
              <a:prstGeom prst="rect">
                <a:avLst/>
              </a:prstGeom>
              <a:blipFill>
                <a:blip r:embed="rId7"/>
                <a:stretch>
                  <a:fillRect t="-2564" b="-7692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13190BB-A2F1-4E3F-88AA-D2EB8F7877A4}"/>
              </a:ext>
            </a:extLst>
          </p:cNvPr>
          <p:cNvSpPr/>
          <p:nvPr/>
        </p:nvSpPr>
        <p:spPr>
          <a:xfrm>
            <a:off x="6130836" y="3429000"/>
            <a:ext cx="4537161" cy="128708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75034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78773C-2FD0-442A-9EB9-1393B6F85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36" y="531223"/>
            <a:ext cx="10249915" cy="6180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BDB893-F684-44A2-B448-C2A678F07DCF}"/>
              </a:ext>
            </a:extLst>
          </p:cNvPr>
          <p:cNvSpPr txBox="1"/>
          <p:nvPr/>
        </p:nvSpPr>
        <p:spPr>
          <a:xfrm>
            <a:off x="296091" y="78377"/>
            <a:ext cx="7602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Go back to your schematic to check the calculation if it is correct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F05F35B-3F02-4C7B-BAB8-BDBBABE3FD6D}"/>
              </a:ext>
            </a:extLst>
          </p:cNvPr>
          <p:cNvSpPr/>
          <p:nvPr/>
        </p:nvSpPr>
        <p:spPr>
          <a:xfrm>
            <a:off x="3918858" y="674788"/>
            <a:ext cx="148046" cy="41378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C3D9F5-DFE0-4DD7-8C0B-678D2D6A566E}"/>
              </a:ext>
            </a:extLst>
          </p:cNvPr>
          <p:cNvSpPr txBox="1"/>
          <p:nvPr/>
        </p:nvSpPr>
        <p:spPr>
          <a:xfrm>
            <a:off x="2834641" y="1172085"/>
            <a:ext cx="2316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1. Left click and place anywhere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F7C44E8-DFEF-4EDA-85C3-3487A421E00D}"/>
              </a:ext>
            </a:extLst>
          </p:cNvPr>
          <p:cNvSpPr/>
          <p:nvPr/>
        </p:nvSpPr>
        <p:spPr>
          <a:xfrm>
            <a:off x="4759233" y="1390384"/>
            <a:ext cx="622663" cy="8560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8F49AA-D3B5-4B5B-A468-96E6484A600E}"/>
              </a:ext>
            </a:extLst>
          </p:cNvPr>
          <p:cNvSpPr txBox="1"/>
          <p:nvPr/>
        </p:nvSpPr>
        <p:spPr>
          <a:xfrm>
            <a:off x="4293326" y="2459278"/>
            <a:ext cx="1088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2. Right click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010679F-225F-478D-BC47-53D93C394383}"/>
              </a:ext>
            </a:extLst>
          </p:cNvPr>
          <p:cNvSpPr/>
          <p:nvPr/>
        </p:nvSpPr>
        <p:spPr>
          <a:xfrm>
            <a:off x="6535783" y="1959303"/>
            <a:ext cx="944879" cy="28714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495EA5-1B46-4701-A46B-6DA88C37A09F}"/>
              </a:ext>
            </a:extLst>
          </p:cNvPr>
          <p:cNvSpPr txBox="1"/>
          <p:nvPr/>
        </p:nvSpPr>
        <p:spPr>
          <a:xfrm>
            <a:off x="7480661" y="2006797"/>
            <a:ext cx="2494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3. left click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595A829-6BE1-4119-9C47-31DD7BAF9853}"/>
              </a:ext>
            </a:extLst>
          </p:cNvPr>
          <p:cNvSpPr/>
          <p:nvPr/>
        </p:nvSpPr>
        <p:spPr>
          <a:xfrm>
            <a:off x="3068987" y="4236693"/>
            <a:ext cx="7293426" cy="17342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3B5EAE-1944-4864-83EE-FB1BB6DFAABA}"/>
              </a:ext>
            </a:extLst>
          </p:cNvPr>
          <p:cNvSpPr txBox="1"/>
          <p:nvPr/>
        </p:nvSpPr>
        <p:spPr>
          <a:xfrm>
            <a:off x="6288932" y="3825604"/>
            <a:ext cx="753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Is=2.52n and N=1.752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ckwell" panose="02060603020205020403"/>
                <a:cs typeface="+mn-cs"/>
              </a:rPr>
              <a:t>close to the results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16617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8B272-8A28-478F-A2D6-8F87325E4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the following circuit with the previous calculated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53E633-5DE3-476D-9EEC-ED1687E929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975" y="2175505"/>
            <a:ext cx="10058400" cy="3942090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9CB8D24-619B-4FBC-B125-3141D9291D4A}"/>
              </a:ext>
            </a:extLst>
          </p:cNvPr>
          <p:cNvSpPr/>
          <p:nvPr/>
        </p:nvSpPr>
        <p:spPr>
          <a:xfrm>
            <a:off x="5854608" y="2093976"/>
            <a:ext cx="1784442" cy="78257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615326-191D-4EAD-B67E-B26C038D950A}"/>
                  </a:ext>
                </a:extLst>
              </p:cNvPr>
              <p:cNvSpPr txBox="1"/>
              <p:nvPr/>
            </p:nvSpPr>
            <p:spPr>
              <a:xfrm>
                <a:off x="7719497" y="2023598"/>
                <a:ext cx="60960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𝐼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Rockwell" panose="02060603020205020403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𝑒</m:t>
                        </m:r>
                      </m:e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−19.7664</m:t>
                        </m:r>
                      </m:sup>
                    </m:sSup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=2.6</m:t>
                    </m:r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×</m:t>
                    </m:r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10</m:t>
                        </m:r>
                      </m:e>
                      <m:sup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−9</m:t>
                        </m:r>
                      </m:sup>
                    </m:sSup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ckwell" panose="02060603020205020403"/>
                    <a:ea typeface="+mn-ea"/>
                    <a:cs typeface="+mn-cs"/>
                  </a:rPr>
                  <a:t>Rs=0.568</a:t>
                </a:r>
                <a:r>
                  <a:rPr kumimoji="0" lang="el-G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Yu Gothic Medium" panose="020B0500000000000000" pitchFamily="34" charset="-128"/>
                    <a:ea typeface="Yu Gothic Medium" panose="020B0500000000000000" pitchFamily="34" charset="-128"/>
                    <a:cs typeface="+mn-cs"/>
                  </a:rPr>
                  <a:t>Ω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Yu Gothic Medium" panose="020B0500000000000000" pitchFamily="34" charset="-128"/>
                    <a:ea typeface="Yu Gothic Medium" panose="020B0500000000000000" pitchFamily="34" charset="-128"/>
                    <a:cs typeface="+mn-cs"/>
                  </a:rPr>
                  <a:t>(from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Yu Gothic Medium" panose="020B0500000000000000" pitchFamily="34" charset="-128"/>
                    <a:ea typeface="Yu Gothic Medium" panose="020B0500000000000000" pitchFamily="34" charset="-128"/>
                    <a:cs typeface="+mn-cs"/>
                  </a:rPr>
                  <a:t>Ltspice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Yu Gothic Medium" panose="020B0500000000000000" pitchFamily="34" charset="-128"/>
                    <a:ea typeface="Yu Gothic Medium" panose="020B0500000000000000" pitchFamily="34" charset="-128"/>
                    <a:cs typeface="+mn-cs"/>
                  </a:rPr>
                  <a:t> parameter data)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Rockwell" panose="02060603020205020403"/>
                    <a:ea typeface="+mn-ea"/>
                    <a:cs typeface="+mn-cs"/>
                  </a:rPr>
                  <a:t>N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Rockwell" panose="02060603020205020403"/>
                    <a:ea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=1.76173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615326-191D-4EAD-B67E-B26C038D9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9497" y="2023598"/>
                <a:ext cx="6096000" cy="923330"/>
              </a:xfrm>
              <a:prstGeom prst="rect">
                <a:avLst/>
              </a:prstGeom>
              <a:blipFill>
                <a:blip r:embed="rId3"/>
                <a:stretch>
                  <a:fillRect l="-800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888F8585-32C8-4543-94BA-D0D8015E8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688" y="2141108"/>
            <a:ext cx="2461473" cy="1287892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F1C17042-9A31-4867-A73C-31E45DE82D3B}"/>
              </a:ext>
            </a:extLst>
          </p:cNvPr>
          <p:cNvSpPr/>
          <p:nvPr/>
        </p:nvSpPr>
        <p:spPr>
          <a:xfrm>
            <a:off x="2847975" y="2288940"/>
            <a:ext cx="2603989" cy="2667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07216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3C950-EEFB-434E-8C10-7A63482BE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C67C0-2F1D-4FA7-BEF7-A8A80CE7D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369310-902B-4304-92D3-2A5D8037F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806"/>
            <a:ext cx="12192000" cy="64823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F60718B-B7DC-47B4-A851-388F6CFE6B29}"/>
                  </a:ext>
                </a:extLst>
              </p:cNvPr>
              <p:cNvSpPr txBox="1"/>
              <p:nvPr/>
            </p:nvSpPr>
            <p:spPr>
              <a:xfrm>
                <a:off x="561526" y="1352349"/>
                <a:ext cx="7602583" cy="1777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ckwell" panose="02060603020205020403"/>
                    <a:cs typeface="+mn-cs"/>
                  </a:rPr>
                  <a:t>q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ckwell" panose="02060603020205020403"/>
                    <a:ea typeface="+mn-ea"/>
                    <a:cs typeface="+mn-cs"/>
                  </a:rPr>
                  <a:t>4. Run simulation and compare the current through RS and D1.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ckwell" panose="02060603020205020403"/>
                    <a:ea typeface="+mn-ea"/>
                    <a:cs typeface="+mn-cs"/>
                  </a:rPr>
                  <a:t>Are they the same?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ckwell" panose="02060603020205020403"/>
                    <a:ea typeface="+mn-ea"/>
                    <a:cs typeface="+mn-cs"/>
                  </a:rPr>
                  <a:t>What are possible sources of error?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ckwell" panose="02060603020205020403"/>
                    <a:ea typeface="+mn-ea"/>
                    <a:cs typeface="+mn-cs"/>
                  </a:rPr>
                  <a:t>q5. What is the voltage input range for which this diode can be used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ckwell" panose="02060603020205020403"/>
                    <a:ea typeface="+mn-ea"/>
                    <a:cs typeface="+mn-cs"/>
                  </a:rPr>
                  <a:t>as 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𝑒</m:t>
                        </m:r>
                      </m:e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p>
                    </m:sSup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𝑜𝑟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sty m:val="p"/>
                      </m:rP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ln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⁡(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ckwell" panose="02060603020205020403"/>
                    <a:ea typeface="+mn-ea"/>
                    <a:cs typeface="+mn-cs"/>
                  </a:rPr>
                  <a:t> function in an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ckwell" panose="02060603020205020403"/>
                    <a:ea typeface="+mn-ea"/>
                    <a:cs typeface="+mn-cs"/>
                  </a:rPr>
                  <a:t>opamp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ckwell" panose="02060603020205020403"/>
                    <a:ea typeface="+mn-ea"/>
                    <a:cs typeface="+mn-cs"/>
                  </a:rPr>
                  <a:t> based circuit?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Rockwell" panose="02060603020205020403"/>
                    <a:ea typeface="+mn-ea"/>
                    <a:cs typeface="+mn-cs"/>
                  </a:rPr>
                  <a:t>Put your explanation in the report.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F60718B-B7DC-47B4-A851-388F6CFE6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26" y="1352349"/>
                <a:ext cx="7602583" cy="1777987"/>
              </a:xfrm>
              <a:prstGeom prst="rect">
                <a:avLst/>
              </a:prstGeom>
              <a:blipFill>
                <a:blip r:embed="rId3"/>
                <a:stretch>
                  <a:fillRect l="-642" t="-2055" b="-3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Right 6">
            <a:extLst>
              <a:ext uri="{FF2B5EF4-FFF2-40B4-BE49-F238E27FC236}">
                <a16:creationId xmlns:a16="http://schemas.microsoft.com/office/drawing/2014/main" id="{AA1B42DD-27C0-4F02-AA06-E8179EB9A5F3}"/>
              </a:ext>
            </a:extLst>
          </p:cNvPr>
          <p:cNvSpPr/>
          <p:nvPr/>
        </p:nvSpPr>
        <p:spPr>
          <a:xfrm>
            <a:off x="7941536" y="2241343"/>
            <a:ext cx="2393089" cy="3142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9787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29692E1-5087-498A-8F0E-349CC297EDE5}"/>
              </a:ext>
            </a:extLst>
          </p:cNvPr>
          <p:cNvSpPr txBox="1"/>
          <p:nvPr/>
        </p:nvSpPr>
        <p:spPr>
          <a:xfrm>
            <a:off x="958788" y="2627790"/>
            <a:ext cx="8566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Industry standard circuit simulation tool </a:t>
            </a:r>
          </a:p>
          <a:p>
            <a:r>
              <a:rPr lang="en-US" dirty="0" err="1"/>
              <a:t>LTspice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81AD0F-5880-40F0-8FE3-CE45F62CCF6A}"/>
              </a:ext>
            </a:extLst>
          </p:cNvPr>
          <p:cNvSpPr txBox="1"/>
          <p:nvPr/>
        </p:nvSpPr>
        <p:spPr>
          <a:xfrm>
            <a:off x="958788" y="2068497"/>
            <a:ext cx="8566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Introduction to Circuit Simulation (</a:t>
            </a:r>
            <a:r>
              <a:rPr lang="en-US" dirty="0" err="1"/>
              <a:t>LTspice</a:t>
            </a:r>
            <a:r>
              <a:rPr lang="en-US" dirty="0"/>
              <a:t>) </a:t>
            </a:r>
            <a:br>
              <a:rPr lang="en-US" dirty="0"/>
            </a:b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B4D230-1A18-4553-8663-536A683C8A96}"/>
              </a:ext>
            </a:extLst>
          </p:cNvPr>
          <p:cNvSpPr txBox="1">
            <a:spLocks/>
          </p:cNvSpPr>
          <p:nvPr/>
        </p:nvSpPr>
        <p:spPr>
          <a:xfrm>
            <a:off x="958788" y="829301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SJSU Spring 2020</a:t>
            </a:r>
            <a:br>
              <a:rPr lang="en-US" sz="4000" dirty="0"/>
            </a:br>
            <a:r>
              <a:rPr lang="en-US" sz="4000" dirty="0"/>
              <a:t>EE122 </a:t>
            </a:r>
            <a:r>
              <a:rPr lang="en-US" altLang="zh-CN" sz="4000" dirty="0"/>
              <a:t>lab section #5</a:t>
            </a:r>
            <a:br>
              <a:rPr lang="en-US" altLang="zh-CN" sz="4000" dirty="0"/>
            </a:br>
            <a:r>
              <a:rPr lang="en-US" altLang="zh-CN" sz="4000" dirty="0"/>
              <a:t>lab 2</a:t>
            </a:r>
            <a:endParaRPr lang="en-US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588B15-44F0-4915-9A1A-FC3553196D4D}"/>
              </a:ext>
            </a:extLst>
          </p:cNvPr>
          <p:cNvSpPr txBox="1"/>
          <p:nvPr/>
        </p:nvSpPr>
        <p:spPr>
          <a:xfrm>
            <a:off x="4882718" y="5033639"/>
            <a:ext cx="3666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TA: Wen </a:t>
            </a:r>
            <a:r>
              <a:rPr lang="en-US" dirty="0" err="1"/>
              <a:t>Zhi</a:t>
            </a:r>
            <a:r>
              <a:rPr lang="en-US" dirty="0"/>
              <a:t> Qian</a:t>
            </a:r>
          </a:p>
          <a:p>
            <a:r>
              <a:rPr lang="en-US" dirty="0"/>
              <a:t>Email: wenzhi.qian@sjsu.edu</a:t>
            </a:r>
          </a:p>
        </p:txBody>
      </p:sp>
    </p:spTree>
    <p:extLst>
      <p:ext uri="{BB962C8B-B14F-4D97-AF65-F5344CB8AC3E}">
        <p14:creationId xmlns:p14="http://schemas.microsoft.com/office/powerpoint/2010/main" val="27093542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544DC-9750-4021-B2AA-019EA8C69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B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FB87AA4-6161-4E81-8343-377552872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6741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DBFB7-5648-4A67-9E45-0F104A4BE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01" y="630695"/>
            <a:ext cx="10058400" cy="1609344"/>
          </a:xfrm>
        </p:spPr>
        <p:txBody>
          <a:bodyPr>
            <a:normAutofit fontScale="90000"/>
          </a:bodyPr>
          <a:lstStyle/>
          <a:p>
            <a:r>
              <a:rPr lang="en-US" dirty="0"/>
              <a:t>1. Connect the NATURAL LOG AMPLIFIER</a:t>
            </a:r>
            <a:br>
              <a:rPr lang="en-US" dirty="0"/>
            </a:br>
            <a:r>
              <a:rPr lang="en-US" dirty="0"/>
              <a:t>physically</a:t>
            </a:r>
            <a:br>
              <a:rPr lang="en-US" dirty="0"/>
            </a:br>
            <a:r>
              <a:rPr lang="en-US" dirty="0"/>
              <a:t>2. Verify your design in LTSpice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9F0A64-7BD5-4CB1-BD4F-8CB4E4832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48561" y="2229830"/>
            <a:ext cx="6528572" cy="350849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7F8265-DE13-405E-A0E3-64807E8ACB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6"/>
          <a:stretch/>
        </p:blipFill>
        <p:spPr>
          <a:xfrm>
            <a:off x="348375" y="3326037"/>
            <a:ext cx="5100186" cy="10262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529B45-E20A-449E-8A11-92703F1D20E9}"/>
              </a:ext>
            </a:extLst>
          </p:cNvPr>
          <p:cNvSpPr txBox="1"/>
          <p:nvPr/>
        </p:nvSpPr>
        <p:spPr>
          <a:xfrm>
            <a:off x="441681" y="6036347"/>
            <a:ext cx="106710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  <a:hlinkClick r:id="rId4"/>
              </a:rPr>
              <a:t>https://datasheetz.com/data/Integrated%20Circuits%20(ICs)/Amplifiers%20-%20Instrumentation,%20OP%20Amps,%20Buffer%20Amps/LT1006CN8-datasheetz.html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EA4FD2-02B7-45E3-8F83-1DA347084C37}"/>
              </a:ext>
            </a:extLst>
          </p:cNvPr>
          <p:cNvSpPr txBox="1"/>
          <p:nvPr/>
        </p:nvSpPr>
        <p:spPr>
          <a:xfrm>
            <a:off x="441681" y="5667015"/>
            <a:ext cx="380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LT1006 op-amp datasheet: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F80CA1-0F60-4691-972E-84538A48D4F9}"/>
              </a:ext>
            </a:extLst>
          </p:cNvPr>
          <p:cNvSpPr txBox="1"/>
          <p:nvPr/>
        </p:nvSpPr>
        <p:spPr>
          <a:xfrm>
            <a:off x="10076156" y="1814245"/>
            <a:ext cx="2331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LT1006 pin config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BB5A5E-01F5-449D-B372-817980356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4143" y="892998"/>
            <a:ext cx="976704" cy="10388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61F0AF0-0F1C-4C7B-82D9-B74E250B3F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7343" y="561070"/>
            <a:ext cx="1941156" cy="131259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88F929E-A88E-4881-829A-98AC732DFACF}"/>
              </a:ext>
            </a:extLst>
          </p:cNvPr>
          <p:cNvSpPr txBox="1"/>
          <p:nvPr/>
        </p:nvSpPr>
        <p:spPr>
          <a:xfrm>
            <a:off x="7810758" y="1451508"/>
            <a:ext cx="1207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notch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1FB90A6-301A-4663-BFA4-D096A8ED38B2}"/>
              </a:ext>
            </a:extLst>
          </p:cNvPr>
          <p:cNvSpPr/>
          <p:nvPr/>
        </p:nvSpPr>
        <p:spPr>
          <a:xfrm rot="20167480">
            <a:off x="8572625" y="1440480"/>
            <a:ext cx="546355" cy="2165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6A2126F-E539-40C3-8E70-9822382BDD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927" y="4650331"/>
            <a:ext cx="1361403" cy="96771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BB83C66-9618-4C42-87B7-B6D3D2C58D26}"/>
              </a:ext>
            </a:extLst>
          </p:cNvPr>
          <p:cNvSpPr txBox="1"/>
          <p:nvPr/>
        </p:nvSpPr>
        <p:spPr>
          <a:xfrm>
            <a:off x="1586775" y="4906819"/>
            <a:ext cx="3861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1N4148 Diode, black band represents cathode (-)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84C9C3-8385-4736-A219-21610970FCC3}"/>
              </a:ext>
            </a:extLst>
          </p:cNvPr>
          <p:cNvSpPr txBox="1"/>
          <p:nvPr/>
        </p:nvSpPr>
        <p:spPr>
          <a:xfrm>
            <a:off x="7930957" y="4345686"/>
            <a:ext cx="781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W1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AF8DC8-DBDC-4AA1-9C20-D6F1DB83EAE6}"/>
              </a:ext>
            </a:extLst>
          </p:cNvPr>
          <p:cNvSpPr txBox="1"/>
          <p:nvPr/>
        </p:nvSpPr>
        <p:spPr>
          <a:xfrm>
            <a:off x="10733621" y="3984078"/>
            <a:ext cx="133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1+ or 2+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3D1300-E952-4E9F-A6E7-70F152ABCA7A}"/>
              </a:ext>
            </a:extLst>
          </p:cNvPr>
          <p:cNvSpPr txBox="1"/>
          <p:nvPr/>
        </p:nvSpPr>
        <p:spPr>
          <a:xfrm>
            <a:off x="9440012" y="4319053"/>
            <a:ext cx="781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gnd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E2CFF4-CD36-4BEB-B81E-53B54F47854B}"/>
              </a:ext>
            </a:extLst>
          </p:cNvPr>
          <p:cNvSpPr txBox="1"/>
          <p:nvPr/>
        </p:nvSpPr>
        <p:spPr>
          <a:xfrm>
            <a:off x="10139932" y="3315646"/>
            <a:ext cx="59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V+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D51E5D-BBCC-4923-A731-30C4B9D61E38}"/>
              </a:ext>
            </a:extLst>
          </p:cNvPr>
          <p:cNvSpPr txBox="1"/>
          <p:nvPr/>
        </p:nvSpPr>
        <p:spPr>
          <a:xfrm>
            <a:off x="10139932" y="4669211"/>
            <a:ext cx="59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V -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83EA5A-B262-4886-87DF-6025910513E3}"/>
              </a:ext>
            </a:extLst>
          </p:cNvPr>
          <p:cNvSpPr txBox="1"/>
          <p:nvPr/>
        </p:nvSpPr>
        <p:spPr>
          <a:xfrm>
            <a:off x="8712846" y="5162313"/>
            <a:ext cx="3479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5 connections from your circuit to ADALM2000</a:t>
            </a:r>
          </a:p>
        </p:txBody>
      </p:sp>
    </p:spTree>
    <p:extLst>
      <p:ext uri="{BB962C8B-B14F-4D97-AF65-F5344CB8AC3E}">
        <p14:creationId xmlns:p14="http://schemas.microsoft.com/office/powerpoint/2010/main" val="33037737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00434-5AB0-46E6-8433-3B718E64A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63705"/>
            <a:ext cx="10058400" cy="1609344"/>
          </a:xfrm>
        </p:spPr>
        <p:txBody>
          <a:bodyPr/>
          <a:lstStyle/>
          <a:p>
            <a:r>
              <a:rPr lang="en-US" dirty="0"/>
              <a:t>Please try to search ADALM2000 tutorial (recommend </a:t>
            </a:r>
            <a:r>
              <a:rPr lang="en-US" dirty="0" err="1"/>
              <a:t>youtube</a:t>
            </a:r>
            <a:r>
              <a:rPr lang="en-US" dirty="0"/>
              <a:t>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DE2D9D1-18DA-4381-8165-1DA63A80427F}"/>
              </a:ext>
            </a:extLst>
          </p:cNvPr>
          <p:cNvSpPr txBox="1">
            <a:spLocks/>
          </p:cNvSpPr>
          <p:nvPr/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D34817">
                  <a:lumMod val="75000"/>
                </a:srgbClr>
              </a:buClr>
              <a:buSzPct val="85000"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Connect you ADALM2000 (made by Analog Devices) usb to your computer and open folder shown as below</a:t>
            </a: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D34817">
                  <a:lumMod val="75000"/>
                </a:srgbClr>
              </a:buClr>
              <a:buSzPct val="85000"/>
              <a:buFont typeface="Wingdings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6F0025-1D7E-4734-B72A-2F6A53365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701" y="2781519"/>
            <a:ext cx="5052498" cy="9221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6DE5201-93DB-4BD1-A2CA-F70E9E421879}"/>
              </a:ext>
            </a:extLst>
          </p:cNvPr>
          <p:cNvSpPr/>
          <p:nvPr/>
        </p:nvSpPr>
        <p:spPr>
          <a:xfrm>
            <a:off x="1229342" y="3133816"/>
            <a:ext cx="5052498" cy="20418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EB099F-C6CB-434D-801C-0CAF8C1862AE}"/>
              </a:ext>
            </a:extLst>
          </p:cNvPr>
          <p:cNvSpPr txBox="1"/>
          <p:nvPr/>
        </p:nvSpPr>
        <p:spPr>
          <a:xfrm>
            <a:off x="6450919" y="3059668"/>
            <a:ext cx="1534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Click on info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95E7EB-3679-41B7-9314-B91D48750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752" y="4034723"/>
            <a:ext cx="8588484" cy="1531753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8BCD985-A59B-45DF-BA87-2F6A1EADE1AC}"/>
              </a:ext>
            </a:extLst>
          </p:cNvPr>
          <p:cNvSpPr/>
          <p:nvPr/>
        </p:nvSpPr>
        <p:spPr>
          <a:xfrm>
            <a:off x="2769833" y="4989250"/>
            <a:ext cx="2716567" cy="17755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2B68BB4-9DF3-45FC-9F91-8C3B1D696017}"/>
              </a:ext>
            </a:extLst>
          </p:cNvPr>
          <p:cNvSpPr/>
          <p:nvPr/>
        </p:nvSpPr>
        <p:spPr>
          <a:xfrm>
            <a:off x="6096000" y="5126943"/>
            <a:ext cx="2328909" cy="17755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D4DAC2-0307-4884-ADFD-B8ED21843780}"/>
              </a:ext>
            </a:extLst>
          </p:cNvPr>
          <p:cNvSpPr txBox="1"/>
          <p:nvPr/>
        </p:nvSpPr>
        <p:spPr>
          <a:xfrm>
            <a:off x="8535747" y="4989250"/>
            <a:ext cx="3460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Download and install these two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42E111A6-BDC0-416C-8D4C-D9D77B1B069B}"/>
              </a:ext>
            </a:extLst>
          </p:cNvPr>
          <p:cNvSpPr/>
          <p:nvPr/>
        </p:nvSpPr>
        <p:spPr>
          <a:xfrm>
            <a:off x="4128116" y="3852909"/>
            <a:ext cx="328474" cy="372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3A0A4E-0AD0-46F4-A953-9DD16507D9A4}"/>
              </a:ext>
            </a:extLst>
          </p:cNvPr>
          <p:cNvSpPr txBox="1"/>
          <p:nvPr/>
        </p:nvSpPr>
        <p:spPr>
          <a:xfrm>
            <a:off x="1078360" y="5774337"/>
            <a:ext cx="8180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  <a:hlinkClick r:id="rId4"/>
              </a:rPr>
              <a:t>https://www.youtube.com/watch?v=-ZpoaSnIGLY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B0BAA1-C075-4219-A0A4-B4A226B45DA4}"/>
              </a:ext>
            </a:extLst>
          </p:cNvPr>
          <p:cNvSpPr txBox="1"/>
          <p:nvPr/>
        </p:nvSpPr>
        <p:spPr>
          <a:xfrm>
            <a:off x="1162974" y="6172200"/>
            <a:ext cx="8096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You can look for some other tutorial links as well for easier understanding.</a:t>
            </a:r>
          </a:p>
        </p:txBody>
      </p:sp>
    </p:spTree>
    <p:extLst>
      <p:ext uri="{BB962C8B-B14F-4D97-AF65-F5344CB8AC3E}">
        <p14:creationId xmlns:p14="http://schemas.microsoft.com/office/powerpoint/2010/main" val="17209241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9019E-F420-4E95-B9E0-C3EB2ECAE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Adalm2000 PIN-OUT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A5F825-39A8-4D4B-AD88-8A57937D4D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975" y="2853705"/>
            <a:ext cx="10058400" cy="258568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5E36D4-914C-4A09-B71E-297EC8788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1281" y="53476"/>
            <a:ext cx="3001314" cy="274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4980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13FF9-A4AA-4BFA-9803-32B30E6A0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generator Set V(in)=5V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F45BB-E2EA-4249-A623-F39C81D37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F7B44-F8DE-4BCA-8E8D-5F1D3A639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963" y="1710186"/>
            <a:ext cx="9128403" cy="487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297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C742E-76C3-466D-8D55-5C42072AC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V(out) is shown in Voltmeter</a:t>
            </a:r>
            <a:br>
              <a:rPr lang="en-US" dirty="0"/>
            </a:br>
            <a:r>
              <a:rPr lang="en-US" dirty="0"/>
              <a:t>V(out) = - 0.585 in this graph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DF83E3A-7F5A-427B-9998-63EBB49CAA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9801" y="2120900"/>
            <a:ext cx="7558748" cy="4051300"/>
          </a:xfrm>
        </p:spPr>
      </p:pic>
    </p:spTree>
    <p:extLst>
      <p:ext uri="{BB962C8B-B14F-4D97-AF65-F5344CB8AC3E}">
        <p14:creationId xmlns:p14="http://schemas.microsoft.com/office/powerpoint/2010/main" val="17910776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F4BCF9C-8896-4B5A-9C19-15BF26175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02" y="185122"/>
            <a:ext cx="10599576" cy="55592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158960-9B2B-4F6A-A789-8241A90DF489}"/>
              </a:ext>
            </a:extLst>
          </p:cNvPr>
          <p:cNvSpPr txBox="1"/>
          <p:nvPr/>
        </p:nvSpPr>
        <p:spPr>
          <a:xfrm>
            <a:off x="233265" y="5920492"/>
            <a:ext cx="1005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From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LTspice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 simulation we notice when Vin = 5V,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Vout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 = -553mV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Repeat the steps to check  Vin = 1, 2, 3, 4 V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DA55BA3-35C5-42BA-A37A-B8FD877C1A07}"/>
              </a:ext>
            </a:extLst>
          </p:cNvPr>
          <p:cNvSpPr/>
          <p:nvPr/>
        </p:nvSpPr>
        <p:spPr>
          <a:xfrm rot="20700512">
            <a:off x="7164879" y="5536118"/>
            <a:ext cx="3479445" cy="256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929AC53-65B0-4DBC-90FF-9ADBEF2EC806}"/>
              </a:ext>
            </a:extLst>
          </p:cNvPr>
          <p:cNvSpPr/>
          <p:nvPr/>
        </p:nvSpPr>
        <p:spPr>
          <a:xfrm>
            <a:off x="10618237" y="5038531"/>
            <a:ext cx="223936" cy="233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4153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29692E1-5087-498A-8F0E-349CC297EDE5}"/>
              </a:ext>
            </a:extLst>
          </p:cNvPr>
          <p:cNvSpPr txBox="1"/>
          <p:nvPr/>
        </p:nvSpPr>
        <p:spPr>
          <a:xfrm>
            <a:off x="958788" y="2627790"/>
            <a:ext cx="856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LTspice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 is required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81AD0F-5880-40F0-8FE3-CE45F62CCF6A}"/>
              </a:ext>
            </a:extLst>
          </p:cNvPr>
          <p:cNvSpPr txBox="1"/>
          <p:nvPr/>
        </p:nvSpPr>
        <p:spPr>
          <a:xfrm>
            <a:off x="958788" y="2068497"/>
            <a:ext cx="8566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Rockwell" panose="02060603020205020403"/>
              </a:rPr>
              <a:t>Using the gm/ID technique to design Common Source (CS) amplifiers </a:t>
            </a:r>
            <a:br>
              <a:rPr lang="en-US" dirty="0"/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B4D230-1A18-4553-8663-536A683C8A96}"/>
              </a:ext>
            </a:extLst>
          </p:cNvPr>
          <p:cNvSpPr txBox="1">
            <a:spLocks/>
          </p:cNvSpPr>
          <p:nvPr/>
        </p:nvSpPr>
        <p:spPr>
          <a:xfrm>
            <a:off x="958788" y="829301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all" spc="0" normalizeH="0" baseline="0" noProof="0" dirty="0">
                <a:ln>
                  <a:noFill/>
                </a:ln>
                <a:blipFill dpi="0" rotWithShape="1">
                  <a:blip r:embed="rId2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Rockwell Condensed" panose="02060603050405020104"/>
                <a:ea typeface="+mj-ea"/>
                <a:cs typeface="+mj-cs"/>
              </a:rPr>
              <a:t>SJSU Spring 2020</a:t>
            </a:r>
            <a:br>
              <a:rPr kumimoji="0" lang="en-US" sz="4000" b="0" i="0" u="none" strike="noStrike" kern="1200" cap="all" spc="0" normalizeH="0" baseline="0" noProof="0" dirty="0">
                <a:ln>
                  <a:noFill/>
                </a:ln>
                <a:blipFill dpi="0" rotWithShape="1">
                  <a:blip r:embed="rId2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Rockwell Condensed" panose="02060603050405020104"/>
                <a:ea typeface="+mj-ea"/>
                <a:cs typeface="+mj-cs"/>
              </a:rPr>
            </a:br>
            <a:r>
              <a:rPr kumimoji="0" lang="en-US" sz="4000" b="0" i="0" u="none" strike="noStrike" kern="1200" cap="all" spc="0" normalizeH="0" baseline="0" noProof="0" dirty="0">
                <a:ln>
                  <a:noFill/>
                </a:ln>
                <a:blipFill dpi="0" rotWithShape="1">
                  <a:blip r:embed="rId2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Rockwell Condensed" panose="02060603050405020104"/>
                <a:ea typeface="+mj-ea"/>
                <a:cs typeface="+mj-cs"/>
              </a:rPr>
              <a:t>EE122 </a:t>
            </a:r>
            <a:r>
              <a:rPr kumimoji="0" lang="en-US" altLang="zh-CN" sz="4000" b="0" i="0" u="none" strike="noStrike" kern="1200" cap="all" spc="0" normalizeH="0" baseline="0" noProof="0" dirty="0">
                <a:ln>
                  <a:noFill/>
                </a:ln>
                <a:blipFill dpi="0" rotWithShape="1">
                  <a:blip r:embed="rId2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Rockwell Condensed" panose="02060603050405020104"/>
                <a:cs typeface="+mj-cs"/>
              </a:rPr>
              <a:t>lab section #5</a:t>
            </a:r>
            <a:br>
              <a:rPr kumimoji="0" lang="en-US" altLang="zh-CN" sz="4000" b="0" i="0" u="none" strike="noStrike" kern="1200" cap="all" spc="0" normalizeH="0" baseline="0" noProof="0" dirty="0">
                <a:ln>
                  <a:noFill/>
                </a:ln>
                <a:blipFill dpi="0" rotWithShape="1">
                  <a:blip r:embed="rId2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Rockwell Condensed" panose="02060603050405020104"/>
                <a:cs typeface="+mj-cs"/>
              </a:rPr>
            </a:br>
            <a:r>
              <a:rPr kumimoji="0" lang="en-US" altLang="zh-CN" sz="4000" b="0" i="0" u="none" strike="noStrike" kern="1200" cap="all" spc="0" normalizeH="0" baseline="0" noProof="0" dirty="0">
                <a:ln>
                  <a:noFill/>
                </a:ln>
                <a:blipFill dpi="0" rotWithShape="1">
                  <a:blip r:embed="rId2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Rockwell Condensed" panose="02060603050405020104"/>
                <a:cs typeface="+mj-cs"/>
              </a:rPr>
              <a:t>lab 7</a:t>
            </a:r>
            <a:endParaRPr kumimoji="0" lang="en-US" sz="4000" b="0" i="0" u="none" strike="noStrike" kern="1200" cap="all" spc="0" normalizeH="0" baseline="0" noProof="0" dirty="0">
              <a:ln>
                <a:noFill/>
              </a:ln>
              <a:blipFill dpi="0" rotWithShape="1">
                <a:blip r:embed="rId2"/>
                <a:srcRect/>
                <a:tile tx="6350" ty="-127000" sx="65000" sy="64000" flip="none" algn="tl"/>
              </a:blipFill>
              <a:effectLst/>
              <a:uLnTx/>
              <a:uFillTx/>
              <a:latin typeface="Rockwell Condensed" panose="02060603050405020104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588B15-44F0-4915-9A1A-FC3553196D4D}"/>
              </a:ext>
            </a:extLst>
          </p:cNvPr>
          <p:cNvSpPr txBox="1"/>
          <p:nvPr/>
        </p:nvSpPr>
        <p:spPr>
          <a:xfrm>
            <a:off x="4882718" y="5033639"/>
            <a:ext cx="3666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TA: Wen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Zhi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 Qian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Email: wenzhi.qian@sjsu.edu</a:t>
            </a:r>
          </a:p>
        </p:txBody>
      </p:sp>
    </p:spTree>
    <p:extLst>
      <p:ext uri="{BB962C8B-B14F-4D97-AF65-F5344CB8AC3E}">
        <p14:creationId xmlns:p14="http://schemas.microsoft.com/office/powerpoint/2010/main" val="19007016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093E0-A489-4ACA-A0A9-E4283F5F2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point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50B881-6CCF-4186-ACA1-785B18FE63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Extract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/>
                  <a:t> (illustration </a:t>
                </a:r>
                <a:r>
                  <a:rPr lang="en-US" dirty="0">
                    <a:hlinkClick r:id="rId3"/>
                  </a:rPr>
                  <a:t>link</a:t>
                </a:r>
                <a:r>
                  <a:rPr lang="en-US" dirty="0"/>
                  <a:t>)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50B881-6CCF-4186-ACA1-785B18FE63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03" t="-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9BE9DCF-FBFA-4250-8D60-3A9A35147C9D}"/>
              </a:ext>
            </a:extLst>
          </p:cNvPr>
          <p:cNvSpPr txBox="1"/>
          <p:nvPr/>
        </p:nvSpPr>
        <p:spPr>
          <a:xfrm>
            <a:off x="1069848" y="2813538"/>
            <a:ext cx="5640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Download NMOS part 2n7000 from </a:t>
            </a:r>
            <a:r>
              <a:rPr lang="en-US" dirty="0">
                <a:hlinkClick r:id="rId5"/>
              </a:rPr>
              <a:t>link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Open it and run simulation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5660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15D028-B232-4BD6-B1AE-34236548A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774"/>
            <a:ext cx="12192000" cy="370028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9311C46-9A47-418B-8382-92CBAEEA7EC7}"/>
              </a:ext>
            </a:extLst>
          </p:cNvPr>
          <p:cNvSpPr/>
          <p:nvPr/>
        </p:nvSpPr>
        <p:spPr>
          <a:xfrm>
            <a:off x="5432813" y="3663949"/>
            <a:ext cx="1731467" cy="48260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8C56F4-4E75-42E4-90CC-A360A779A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88" y="1615548"/>
            <a:ext cx="2651021" cy="220129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715095A-D58B-4A8B-915E-5473F18BDCB3}"/>
              </a:ext>
            </a:extLst>
          </p:cNvPr>
          <p:cNvCxnSpPr>
            <a:cxnSpLocks/>
          </p:cNvCxnSpPr>
          <p:nvPr/>
        </p:nvCxnSpPr>
        <p:spPr>
          <a:xfrm>
            <a:off x="2351028" y="1890944"/>
            <a:ext cx="3348436" cy="102980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67C2D1-ECD7-4780-BAA1-94B5C005CE95}"/>
              </a:ext>
            </a:extLst>
          </p:cNvPr>
          <p:cNvCxnSpPr>
            <a:cxnSpLocks/>
          </p:cNvCxnSpPr>
          <p:nvPr/>
        </p:nvCxnSpPr>
        <p:spPr>
          <a:xfrm>
            <a:off x="2410051" y="2540764"/>
            <a:ext cx="1775609" cy="67221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1ED3FA-C402-495C-8888-6EBA921E5A09}"/>
              </a:ext>
            </a:extLst>
          </p:cNvPr>
          <p:cNvSpPr txBox="1"/>
          <p:nvPr/>
        </p:nvSpPr>
        <p:spPr>
          <a:xfrm>
            <a:off x="332796" y="3998793"/>
            <a:ext cx="4617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Sqrt(Id) Linearize as Y=</a:t>
            </a:r>
            <a:r>
              <a:rPr lang="en-US" dirty="0" err="1"/>
              <a:t>mx+b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1064A3C-906E-4845-AC75-2A476BC1AD04}"/>
              </a:ext>
            </a:extLst>
          </p:cNvPr>
          <p:cNvSpPr/>
          <p:nvPr/>
        </p:nvSpPr>
        <p:spPr>
          <a:xfrm>
            <a:off x="1050647" y="2904056"/>
            <a:ext cx="467435" cy="100968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E361C76-671E-4135-9B8A-7F2FC176AC33}"/>
              </a:ext>
            </a:extLst>
          </p:cNvPr>
          <p:cNvSpPr/>
          <p:nvPr/>
        </p:nvSpPr>
        <p:spPr>
          <a:xfrm>
            <a:off x="2034489" y="2894120"/>
            <a:ext cx="735344" cy="100968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8B6986-7EE6-44D3-8081-32C0372CE037}"/>
                  </a:ext>
                </a:extLst>
              </p:cNvPr>
              <p:cNvSpPr txBox="1"/>
              <p:nvPr/>
            </p:nvSpPr>
            <p:spPr>
              <a:xfrm>
                <a:off x="287488" y="5077091"/>
                <a:ext cx="3898172" cy="656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Slope m=0.23595=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8B6986-7EE6-44D3-8081-32C0372CE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488" y="5077091"/>
                <a:ext cx="3898172" cy="656013"/>
              </a:xfrm>
              <a:prstGeom prst="rect">
                <a:avLst/>
              </a:prstGeom>
              <a:blipFill>
                <a:blip r:embed="rId4"/>
                <a:stretch>
                  <a:fillRect l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row: Right 18">
            <a:extLst>
              <a:ext uri="{FF2B5EF4-FFF2-40B4-BE49-F238E27FC236}">
                <a16:creationId xmlns:a16="http://schemas.microsoft.com/office/drawing/2014/main" id="{F3365FD7-3E78-452E-8D31-7285FEFE67C9}"/>
              </a:ext>
            </a:extLst>
          </p:cNvPr>
          <p:cNvSpPr/>
          <p:nvPr/>
        </p:nvSpPr>
        <p:spPr>
          <a:xfrm>
            <a:off x="3310940" y="5415322"/>
            <a:ext cx="230819" cy="104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2C9727-C82A-4A88-9A5F-331105EC3A80}"/>
                  </a:ext>
                </a:extLst>
              </p:cNvPr>
              <p:cNvSpPr txBox="1"/>
              <p:nvPr/>
            </p:nvSpPr>
            <p:spPr>
              <a:xfrm>
                <a:off x="4253724" y="5297798"/>
                <a:ext cx="2190619" cy="369332"/>
              </a:xfrm>
              <a:prstGeom prst="rect">
                <a:avLst/>
              </a:prstGeom>
              <a:noFill/>
              <a:ln w="5715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=0.111344805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2C9727-C82A-4A88-9A5F-331105EC3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724" y="5297798"/>
                <a:ext cx="219061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D46639-77F2-4CE8-A9A0-6341D4B37B41}"/>
                  </a:ext>
                </a:extLst>
              </p:cNvPr>
              <p:cNvSpPr txBox="1"/>
              <p:nvPr/>
            </p:nvSpPr>
            <p:spPr>
              <a:xfrm>
                <a:off x="8930915" y="5566564"/>
                <a:ext cx="2573647" cy="618246"/>
              </a:xfrm>
              <a:prstGeom prst="rect">
                <a:avLst/>
              </a:prstGeom>
              <a:noFill/>
              <a:ln w="5715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=1.46496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D46639-77F2-4CE8-A9A0-6341D4B37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915" y="5566564"/>
                <a:ext cx="2573647" cy="6182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29200BF-0455-4422-A192-6462DF3FDDD5}"/>
                  </a:ext>
                </a:extLst>
              </p:cNvPr>
              <p:cNvSpPr txBox="1"/>
              <p:nvPr/>
            </p:nvSpPr>
            <p:spPr>
              <a:xfrm>
                <a:off x="63202" y="5999985"/>
                <a:ext cx="19459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2 −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mx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29200BF-0455-4422-A192-6462DF3FD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2" y="5999985"/>
                <a:ext cx="1945935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34555F8-DD7D-4E12-A527-931CB2B6C429}"/>
                  </a:ext>
                </a:extLst>
              </p:cNvPr>
              <p:cNvSpPr txBox="1"/>
              <p:nvPr/>
            </p:nvSpPr>
            <p:spPr>
              <a:xfrm>
                <a:off x="1873250" y="5875687"/>
                <a:ext cx="3746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Choose point (x2,y2)</a:t>
                </a:r>
              </a:p>
              <a:p>
                <a:r>
                  <a:rPr lang="en-US" dirty="0"/>
                  <a:t>(3.5056497 , 481.50175 *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34555F8-DD7D-4E12-A527-931CB2B6C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250" y="5875687"/>
                <a:ext cx="3746500" cy="646331"/>
              </a:xfrm>
              <a:prstGeom prst="rect">
                <a:avLst/>
              </a:prstGeom>
              <a:blipFill>
                <a:blip r:embed="rId8"/>
                <a:stretch>
                  <a:fillRect l="-1301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D5D45B6-65BD-4924-BECA-0EBBAA74AE4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23084" y="4204218"/>
            <a:ext cx="1995252" cy="18799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5BE903F-0E06-40EF-B957-15AC0F6E35CF}"/>
              </a:ext>
            </a:extLst>
          </p:cNvPr>
          <p:cNvSpPr/>
          <p:nvPr/>
        </p:nvSpPr>
        <p:spPr>
          <a:xfrm>
            <a:off x="6298546" y="4541279"/>
            <a:ext cx="865734" cy="23963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3DAAA52-57A8-44C9-85BE-404B2E9DA74D}"/>
              </a:ext>
            </a:extLst>
          </p:cNvPr>
          <p:cNvCxnSpPr/>
          <p:nvPr/>
        </p:nvCxnSpPr>
        <p:spPr>
          <a:xfrm flipV="1">
            <a:off x="1174750" y="4679950"/>
            <a:ext cx="5123796" cy="6415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1641DD3F-B095-4F79-B80C-1A4C3E8659BF}"/>
              </a:ext>
            </a:extLst>
          </p:cNvPr>
          <p:cNvSpPr/>
          <p:nvPr/>
        </p:nvSpPr>
        <p:spPr>
          <a:xfrm>
            <a:off x="5119391" y="6111792"/>
            <a:ext cx="230819" cy="104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5CE4D83-3366-46B0-9B59-3351AB178581}"/>
                  </a:ext>
                </a:extLst>
              </p:cNvPr>
              <p:cNvSpPr txBox="1"/>
              <p:nvPr/>
            </p:nvSpPr>
            <p:spPr>
              <a:xfrm>
                <a:off x="5320302" y="5899997"/>
                <a:ext cx="32356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200" i="1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zh-CN" sz="12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481.50175 ∗ 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altLang="zh-CN" sz="12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0.23595</m:t>
                      </m:r>
                      <m:r>
                        <m:rPr>
                          <m:sty m:val="p"/>
                        </m:rPr>
                        <a:rPr lang="en-US" altLang="zh-CN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3.5056497</m:t>
                      </m:r>
                    </m:oMath>
                  </m:oMathPara>
                </a14:m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		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5CE4D83-3366-46B0-9B59-3351AB178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0302" y="5899997"/>
                <a:ext cx="3235607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7F43D9-2E5A-4F9C-814D-14D7A5D99DF8}"/>
                  </a:ext>
                </a:extLst>
              </p:cNvPr>
              <p:cNvSpPr txBox="1"/>
              <p:nvPr/>
            </p:nvSpPr>
            <p:spPr>
              <a:xfrm>
                <a:off x="5320301" y="6221839"/>
                <a:ext cx="32356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200" i="1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zh-CN" sz="1200" b="0" i="0" smtClean="0">
                          <a:latin typeface="Cambria Math" panose="02040503050406030204" pitchFamily="18" charset="0"/>
                        </a:rPr>
                        <m:t>=−0.345656</m:t>
                      </m:r>
                    </m:oMath>
                  </m:oMathPara>
                </a14:m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		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7F43D9-2E5A-4F9C-814D-14D7A5D99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0301" y="6221839"/>
                <a:ext cx="3235607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Arrow: Right 37">
            <a:extLst>
              <a:ext uri="{FF2B5EF4-FFF2-40B4-BE49-F238E27FC236}">
                <a16:creationId xmlns:a16="http://schemas.microsoft.com/office/drawing/2014/main" id="{2502D808-1F07-4AD5-9DB3-544FDCF57834}"/>
              </a:ext>
            </a:extLst>
          </p:cNvPr>
          <p:cNvSpPr/>
          <p:nvPr/>
        </p:nvSpPr>
        <p:spPr>
          <a:xfrm rot="19983555">
            <a:off x="8566084" y="5994041"/>
            <a:ext cx="230819" cy="1002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6118751-D533-43B1-A7AC-BC6364826B80}"/>
              </a:ext>
            </a:extLst>
          </p:cNvPr>
          <p:cNvSpPr/>
          <p:nvPr/>
        </p:nvSpPr>
        <p:spPr>
          <a:xfrm>
            <a:off x="4110447" y="3355557"/>
            <a:ext cx="75214" cy="1130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E52D6B7-B8AA-4770-86AF-4477D4D7561C}"/>
              </a:ext>
            </a:extLst>
          </p:cNvPr>
          <p:cNvSpPr/>
          <p:nvPr/>
        </p:nvSpPr>
        <p:spPr>
          <a:xfrm>
            <a:off x="5002049" y="2780562"/>
            <a:ext cx="75214" cy="1130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E8E1D6-CAC5-4B69-BA7B-CAFC7CD59BD4}"/>
              </a:ext>
            </a:extLst>
          </p:cNvPr>
          <p:cNvSpPr txBox="1"/>
          <p:nvPr/>
        </p:nvSpPr>
        <p:spPr>
          <a:xfrm>
            <a:off x="4624251" y="28732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(x2,y2)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AB5047-6489-4903-A6D0-AD5987FF8745}"/>
              </a:ext>
            </a:extLst>
          </p:cNvPr>
          <p:cNvSpPr txBox="1"/>
          <p:nvPr/>
        </p:nvSpPr>
        <p:spPr>
          <a:xfrm>
            <a:off x="3701668" y="34458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(x1,y1)</a:t>
            </a:r>
          </a:p>
        </p:txBody>
      </p:sp>
    </p:spTree>
    <p:extLst>
      <p:ext uri="{BB962C8B-B14F-4D97-AF65-F5344CB8AC3E}">
        <p14:creationId xmlns:p14="http://schemas.microsoft.com/office/powerpoint/2010/main" val="1413255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ABA30-8362-4BF4-B449-FE06CB5BE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100FFC-66D6-4A8C-8068-128A1D298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9993" y="2672326"/>
            <a:ext cx="3632387" cy="348632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E02DD5-0340-4C65-B70A-FF3CF7FA9909}"/>
              </a:ext>
            </a:extLst>
          </p:cNvPr>
          <p:cNvSpPr txBox="1"/>
          <p:nvPr/>
        </p:nvSpPr>
        <p:spPr>
          <a:xfrm>
            <a:off x="555811" y="2215207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Add other components – Press “F2” or click the component button to insert a component. A “Select Component Symbol” window will open. Take a minute to browse through the list of available components. Note that sources are labeled as “current” and “voltage”.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4CA404-FDE3-4D2C-B67D-9112702F95C4}"/>
              </a:ext>
            </a:extLst>
          </p:cNvPr>
          <p:cNvSpPr txBox="1"/>
          <p:nvPr/>
        </p:nvSpPr>
        <p:spPr>
          <a:xfrm>
            <a:off x="639902" y="4415490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the component that you want to add and click “OK”. If you want to rotate the component before placing, press “</a:t>
            </a:r>
            <a:r>
              <a:rPr lang="en-US" dirty="0" err="1"/>
              <a:t>ctrl+R</a:t>
            </a:r>
            <a:r>
              <a:rPr lang="en-US" dirty="0"/>
              <a:t>” or click the rotate button. Left click where you want to place the component. Press “esc” to quit adding this component. </a:t>
            </a:r>
          </a:p>
        </p:txBody>
      </p:sp>
    </p:spTree>
    <p:extLst>
      <p:ext uri="{BB962C8B-B14F-4D97-AF65-F5344CB8AC3E}">
        <p14:creationId xmlns:p14="http://schemas.microsoft.com/office/powerpoint/2010/main" val="13267473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093E0-A489-4ACA-A0A9-E4283F5F2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point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50B881-6CCF-4186-ACA1-785B18FE63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Extract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(illustration </a:t>
                </a:r>
                <a:r>
                  <a:rPr lang="en-US" dirty="0">
                    <a:hlinkClick r:id="rId3"/>
                  </a:rPr>
                  <a:t>link</a:t>
                </a:r>
                <a:r>
                  <a:rPr lang="en-US" dirty="0"/>
                  <a:t>)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50B881-6CCF-4186-ACA1-785B18FE63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03" t="-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9BE9DCF-FBFA-4250-8D60-3A9A35147C9D}"/>
              </a:ext>
            </a:extLst>
          </p:cNvPr>
          <p:cNvSpPr txBox="1"/>
          <p:nvPr/>
        </p:nvSpPr>
        <p:spPr>
          <a:xfrm>
            <a:off x="1069848" y="2813538"/>
            <a:ext cx="8021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Download file from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  <a:hlinkClick r:id="rId5"/>
              </a:rPr>
              <a:t>link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 (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Note VG should be set to 2.1V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Open it and run simulation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94410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92FAEF-D7B3-4C1F-81EB-5EBB71480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4968"/>
            <a:ext cx="12192000" cy="362701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61BF6D5-B736-41D7-B2B0-8E2C4D076A8D}"/>
              </a:ext>
            </a:extLst>
          </p:cNvPr>
          <p:cNvSpPr/>
          <p:nvPr/>
        </p:nvSpPr>
        <p:spPr>
          <a:xfrm>
            <a:off x="3857898" y="1047786"/>
            <a:ext cx="75214" cy="1130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E604EE-6622-4A50-97D0-F2BCBE10DE59}"/>
                  </a:ext>
                </a:extLst>
              </p:cNvPr>
              <p:cNvSpPr txBox="1"/>
              <p:nvPr/>
            </p:nvSpPr>
            <p:spPr>
              <a:xfrm>
                <a:off x="2420982" y="1622801"/>
                <a:ext cx="41888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(3.0030395 V, 473.94443 *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r>
                  <a:rPr lang="en-US" dirty="0"/>
                  <a:t> A)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E604EE-6622-4A50-97D0-F2BCBE10D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982" y="1622801"/>
                <a:ext cx="4188823" cy="369332"/>
              </a:xfrm>
              <a:prstGeom prst="rect">
                <a:avLst/>
              </a:prstGeom>
              <a:blipFill>
                <a:blip r:embed="rId3"/>
                <a:stretch>
                  <a:fillRect l="-116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4C2CEE2-03DA-4754-B7A8-06E9E3688FC2}"/>
              </a:ext>
            </a:extLst>
          </p:cNvPr>
          <p:cNvSpPr txBox="1"/>
          <p:nvPr/>
        </p:nvSpPr>
        <p:spPr>
          <a:xfrm>
            <a:off x="3457302" y="12534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(x2,y2)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AF1001-F2EA-4C28-99A6-1D95B6DCDE1E}"/>
                  </a:ext>
                </a:extLst>
              </p:cNvPr>
              <p:cNvSpPr txBox="1"/>
              <p:nvPr/>
            </p:nvSpPr>
            <p:spPr>
              <a:xfrm>
                <a:off x="418010" y="4467497"/>
                <a:ext cx="8995956" cy="1647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= 3.0030395 -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473.94443 ∗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−6</m:t>
                            </m:r>
                          </m:sup>
                        </m:sSup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4.8823 ∗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−6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= -94.071 </a:t>
                </a:r>
              </a:p>
              <a:p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number changes rapidly, as long as your formula is correct you will get point) 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AF1001-F2EA-4C28-99A6-1D95B6DCD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10" y="4467497"/>
                <a:ext cx="8995956" cy="1647182"/>
              </a:xfrm>
              <a:prstGeom prst="rect">
                <a:avLst/>
              </a:prstGeom>
              <a:blipFill>
                <a:blip r:embed="rId4"/>
                <a:stretch>
                  <a:fillRect l="-610" b="-5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B79D3C-0820-429C-9D1A-FF5A92DE927A}"/>
                  </a:ext>
                </a:extLst>
              </p:cNvPr>
              <p:cNvSpPr txBox="1"/>
              <p:nvPr/>
            </p:nvSpPr>
            <p:spPr>
              <a:xfrm>
                <a:off x="1362891" y="3587932"/>
                <a:ext cx="37272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Slope m = 4.8823 *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B79D3C-0820-429C-9D1A-FF5A92DE9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891" y="3587932"/>
                <a:ext cx="3727269" cy="369332"/>
              </a:xfrm>
              <a:prstGeom prst="rect">
                <a:avLst/>
              </a:prstGeom>
              <a:blipFill>
                <a:blip r:embed="rId5"/>
                <a:stretch>
                  <a:fillRect l="-147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E345E75-62D0-4621-98F7-CDFE9DA600EC}"/>
              </a:ext>
            </a:extLst>
          </p:cNvPr>
          <p:cNvSpPr txBox="1"/>
          <p:nvPr/>
        </p:nvSpPr>
        <p:spPr>
          <a:xfrm>
            <a:off x="663370" y="74684"/>
            <a:ext cx="9292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Your point should be select from this region. The NMOS is working at saturation region</a:t>
            </a:r>
          </a:p>
          <a:p>
            <a:r>
              <a:rPr lang="en-US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D51621F0-9528-436B-BCB4-4E7E9AD3CA0C}"/>
              </a:ext>
            </a:extLst>
          </p:cNvPr>
          <p:cNvSpPr/>
          <p:nvPr/>
        </p:nvSpPr>
        <p:spPr>
          <a:xfrm rot="16200000">
            <a:off x="2994365" y="-1860083"/>
            <a:ext cx="464319" cy="5126307"/>
          </a:xfrm>
          <a:prstGeom prst="rightBrace">
            <a:avLst>
              <a:gd name="adj1" fmla="val 8333"/>
              <a:gd name="adj2" fmla="val 50340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567D5A9F-071F-404E-A750-6329740ADB0E}"/>
              </a:ext>
            </a:extLst>
          </p:cNvPr>
          <p:cNvSpPr/>
          <p:nvPr/>
        </p:nvSpPr>
        <p:spPr>
          <a:xfrm rot="10800000" flipH="1">
            <a:off x="525417" y="1693160"/>
            <a:ext cx="137953" cy="1894772"/>
          </a:xfrm>
          <a:prstGeom prst="rightBrace">
            <a:avLst>
              <a:gd name="adj1" fmla="val 8333"/>
              <a:gd name="adj2" fmla="val 50340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96B9C8-0297-459B-9D80-28F1D3E54D69}"/>
              </a:ext>
            </a:extLst>
          </p:cNvPr>
          <p:cNvSpPr txBox="1"/>
          <p:nvPr/>
        </p:nvSpPr>
        <p:spPr>
          <a:xfrm>
            <a:off x="737393" y="2455880"/>
            <a:ext cx="9292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XXX</a:t>
            </a:r>
          </a:p>
          <a:p>
            <a:r>
              <a:rPr lang="en-US" dirty="0">
                <a:solidFill>
                  <a:srgbClr val="FF0000"/>
                </a:solidFill>
              </a:rPr>
              <a:t>Not select from this region</a:t>
            </a:r>
          </a:p>
        </p:txBody>
      </p:sp>
    </p:spTree>
    <p:extLst>
      <p:ext uri="{BB962C8B-B14F-4D97-AF65-F5344CB8AC3E}">
        <p14:creationId xmlns:p14="http://schemas.microsoft.com/office/powerpoint/2010/main" val="17430591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093E0-A489-4ACA-A0A9-E4283F5F2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point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0B881-6CCF-4186-ACA1-785B18FE6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Download NMOS part 2n7000 from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  <a:hlinkClick r:id="rId3"/>
              </a:rPr>
              <a:t>link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800" dirty="0">
                <a:solidFill>
                  <a:prstClr val="black"/>
                </a:solidFill>
                <a:latin typeface="Rockwell" panose="02060603020205020403"/>
              </a:rPr>
              <a:t>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un simulation and plot Id(M1)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8F557B-93FF-4E0A-8999-CEB9A16EE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752" y="2832901"/>
            <a:ext cx="9971314" cy="30574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911D78-9E27-494C-9548-6D8FF7A98421}"/>
              </a:ext>
            </a:extLst>
          </p:cNvPr>
          <p:cNvSpPr txBox="1"/>
          <p:nvPr/>
        </p:nvSpPr>
        <p:spPr>
          <a:xfrm>
            <a:off x="6214872" y="5960363"/>
            <a:ext cx="6096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000000"/>
                </a:solidFill>
                <a:effectLst/>
                <a:latin typeface="TimesNewRomanPSMT"/>
              </a:rPr>
              <a:t>Figure 73: Diode connected MOSFET to extract gm/ID.</a:t>
            </a:r>
            <a:r>
              <a:rPr lang="en-US" sz="1200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ECCFD2-F24D-439F-82B0-6155C013E76E}"/>
              </a:ext>
            </a:extLst>
          </p:cNvPr>
          <p:cNvSpPr txBox="1"/>
          <p:nvPr/>
        </p:nvSpPr>
        <p:spPr>
          <a:xfrm>
            <a:off x="1063752" y="5960363"/>
            <a:ext cx="6096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000000"/>
                </a:solidFill>
                <a:effectLst/>
                <a:latin typeface="TimesNewRomanPSMT"/>
              </a:rPr>
              <a:t>Figure 74: ID vs VDS for a 2N7000 Diode Connected MOSFET.</a:t>
            </a:r>
            <a:r>
              <a:rPr lang="en-US" sz="1200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6501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14161-0B94-4BEE-B580-C8CE2A9E4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370985"/>
            <a:ext cx="10058400" cy="40507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Right click on the x-axis and in the quantity plotted pop-up enter in Id(M1) to plot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current. Click OK. You should see Figure 75</a:t>
            </a:r>
            <a:r>
              <a:rPr lang="en-US" sz="1600" dirty="0"/>
              <a:t> </a:t>
            </a:r>
            <a:br>
              <a:rPr lang="en-US" sz="1600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1965F4-84A7-4294-B8F5-7AF470BDF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936" y="1086567"/>
            <a:ext cx="6711642" cy="39878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77B32B-C767-472F-809F-AB68F22870DB}"/>
              </a:ext>
            </a:extLst>
          </p:cNvPr>
          <p:cNvSpPr txBox="1"/>
          <p:nvPr/>
        </p:nvSpPr>
        <p:spPr>
          <a:xfrm>
            <a:off x="3492137" y="514364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NewRomanPSMT"/>
              </a:rPr>
              <a:t>Figure 75: Plotting current on the x-axis.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2427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14161-0B94-4BEE-B580-C8CE2A9E4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370985"/>
            <a:ext cx="10058400" cy="40507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4.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Right click again on the x-axis and this time click plot logarithmically in the pop up.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You should see Figure 76</a:t>
            </a:r>
            <a:r>
              <a:rPr lang="en-US" sz="1600" dirty="0"/>
              <a:t> </a:t>
            </a:r>
            <a:br>
              <a:rPr lang="en-US" sz="1600" dirty="0"/>
            </a:br>
            <a:br>
              <a:rPr lang="en-US" sz="1600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777F37-8565-47DE-ADBA-5437F7744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033518"/>
            <a:ext cx="5447211" cy="170743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5BF70B-ABE6-4A66-B655-D19C3ABE3C21}"/>
              </a:ext>
            </a:extLst>
          </p:cNvPr>
          <p:cNvSpPr/>
          <p:nvPr/>
        </p:nvSpPr>
        <p:spPr>
          <a:xfrm>
            <a:off x="1561083" y="2320109"/>
            <a:ext cx="865734" cy="23963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97EF46-C2BA-4307-94B6-79CC5AE9C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899955"/>
            <a:ext cx="5699760" cy="34169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88ADC8-31C8-4EFC-B60A-23ED7ED38C6B}"/>
              </a:ext>
            </a:extLst>
          </p:cNvPr>
          <p:cNvSpPr txBox="1"/>
          <p:nvPr/>
        </p:nvSpPr>
        <p:spPr>
          <a:xfrm>
            <a:off x="1332411" y="631689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Figure 76: Changing the x-axis to plot logarithmically.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9040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14161-0B94-4BEE-B580-C8CE2A9E4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370985"/>
            <a:ext cx="10058400" cy="40507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5.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Go to plot settings and then add trace in the pop-up type: d(Id(m1))/Id(m1).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d(Id(m1)) means take the derivative of the drain current of MOSFET M1. Delete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Id(M1) current plot. You should see Figure 77</a:t>
            </a:r>
            <a:r>
              <a:rPr lang="en-US" sz="1600" dirty="0"/>
              <a:t> </a:t>
            </a: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89BC2E-9AA9-467B-8534-A778E3298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205" y="1341251"/>
            <a:ext cx="7432457" cy="4478483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241301F-2DA2-4835-85A1-C1597142D271}"/>
              </a:ext>
            </a:extLst>
          </p:cNvPr>
          <p:cNvSpPr/>
          <p:nvPr/>
        </p:nvSpPr>
        <p:spPr>
          <a:xfrm>
            <a:off x="5190309" y="4909443"/>
            <a:ext cx="1303411" cy="35924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5D9CA8-396B-4441-954C-3870041671CC}"/>
              </a:ext>
            </a:extLst>
          </p:cNvPr>
          <p:cNvSpPr txBox="1"/>
          <p:nvPr/>
        </p:nvSpPr>
        <p:spPr>
          <a:xfrm>
            <a:off x="3069771" y="4574714"/>
            <a:ext cx="3053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x axis should still be logarithmic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D764F3-7386-4F20-93B9-34CAA462B0F1}"/>
              </a:ext>
            </a:extLst>
          </p:cNvPr>
          <p:cNvSpPr txBox="1"/>
          <p:nvPr/>
        </p:nvSpPr>
        <p:spPr>
          <a:xfrm>
            <a:off x="3445720" y="597267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Figure 77: Non-scaled gm/ID plot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4AAD5D5C-9606-4E1A-ABB5-316FA8D36ED2}"/>
              </a:ext>
            </a:extLst>
          </p:cNvPr>
          <p:cNvSpPr/>
          <p:nvPr/>
        </p:nvSpPr>
        <p:spPr>
          <a:xfrm rot="373338">
            <a:off x="6853511" y="5260772"/>
            <a:ext cx="132816" cy="2433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7368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2EBFFC-1B28-4238-BE93-97FDCF2BF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906" y="1280160"/>
            <a:ext cx="8503694" cy="510047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66B8979-57C5-4175-B057-E6BB004CC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370985"/>
            <a:ext cx="10058400" cy="40507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6.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Go to plot settings and then add trace in the pop-up type: d(Id(m1))/Id(m1).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d(Id(m1)) means take the derivative of the drain current of MOSFET M1. Delete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Id(M1) current plot. You should see Figure 77</a:t>
            </a:r>
            <a:r>
              <a:rPr lang="en-US" sz="1600" dirty="0"/>
              <a:t> </a:t>
            </a: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9CC6D7-E1CB-4505-96FB-A6D1E02A74CE}"/>
              </a:ext>
            </a:extLst>
          </p:cNvPr>
          <p:cNvSpPr txBox="1"/>
          <p:nvPr/>
        </p:nvSpPr>
        <p:spPr>
          <a:xfrm>
            <a:off x="6769435" y="3997817"/>
            <a:ext cx="3053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y axis should still be logarithmic</a:t>
            </a:r>
          </a:p>
          <a:p>
            <a:r>
              <a:rPr lang="en-US" dirty="0">
                <a:solidFill>
                  <a:srgbClr val="FF0000"/>
                </a:solidFill>
              </a:rPr>
              <a:t>Top: 100</a:t>
            </a:r>
          </a:p>
          <a:p>
            <a:r>
              <a:rPr lang="en-US" dirty="0">
                <a:solidFill>
                  <a:srgbClr val="FF0000"/>
                </a:solidFill>
              </a:rPr>
              <a:t>Bottom: 1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E250F32-7286-4E81-9962-F11E6E8E6BD2}"/>
              </a:ext>
            </a:extLst>
          </p:cNvPr>
          <p:cNvSpPr/>
          <p:nvPr/>
        </p:nvSpPr>
        <p:spPr>
          <a:xfrm>
            <a:off x="4537166" y="3866606"/>
            <a:ext cx="2162599" cy="140208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E7C21EC0-17D0-4CCC-A902-82DA6D746887}"/>
              </a:ext>
            </a:extLst>
          </p:cNvPr>
          <p:cNvSpPr/>
          <p:nvPr/>
        </p:nvSpPr>
        <p:spPr>
          <a:xfrm rot="5400000">
            <a:off x="2995749" y="2880359"/>
            <a:ext cx="215538" cy="28673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4CB51F-DD2E-4C17-B050-2DA6EE283F8B}"/>
              </a:ext>
            </a:extLst>
          </p:cNvPr>
          <p:cNvSpPr txBox="1"/>
          <p:nvPr/>
        </p:nvSpPr>
        <p:spPr>
          <a:xfrm>
            <a:off x="3048000" y="639710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Figure 78: Almost properly scaled gm/ID plot.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68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89FDD58-F5AC-4F11-B2A5-FC8325681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637" y="1159910"/>
            <a:ext cx="7963090" cy="484319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6A6C2D5-2484-4B28-A23E-CDA58222B25E}"/>
              </a:ext>
            </a:extLst>
          </p:cNvPr>
          <p:cNvSpPr/>
          <p:nvPr/>
        </p:nvSpPr>
        <p:spPr>
          <a:xfrm>
            <a:off x="3056710" y="4371703"/>
            <a:ext cx="3126376" cy="89698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7A6A902C-3A27-4DDE-9D09-E2F3250AFE9A}"/>
              </a:ext>
            </a:extLst>
          </p:cNvPr>
          <p:cNvSpPr/>
          <p:nvPr/>
        </p:nvSpPr>
        <p:spPr>
          <a:xfrm rot="373338">
            <a:off x="4299589" y="5329701"/>
            <a:ext cx="139999" cy="3618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8BD0EC-85BB-4755-965C-5708F790217F}"/>
              </a:ext>
            </a:extLst>
          </p:cNvPr>
          <p:cNvSpPr txBox="1"/>
          <p:nvPr/>
        </p:nvSpPr>
        <p:spPr>
          <a:xfrm>
            <a:off x="7071361" y="4270606"/>
            <a:ext cx="3053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x axis should still be logarithmic</a:t>
            </a:r>
          </a:p>
          <a:p>
            <a:r>
              <a:rPr lang="en-US" dirty="0">
                <a:solidFill>
                  <a:srgbClr val="FF0000"/>
                </a:solidFill>
              </a:rPr>
              <a:t>Start from 10 </a:t>
            </a:r>
            <a:r>
              <a:rPr lang="en-US" dirty="0" err="1">
                <a:solidFill>
                  <a:srgbClr val="FF0000"/>
                </a:solidFill>
              </a:rPr>
              <a:t>nA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78A135-F485-4153-84B0-46B70989477B}"/>
              </a:ext>
            </a:extLst>
          </p:cNvPr>
          <p:cNvSpPr txBox="1"/>
          <p:nvPr/>
        </p:nvSpPr>
        <p:spPr>
          <a:xfrm>
            <a:off x="1010194" y="642537"/>
            <a:ext cx="9753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7.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Left click on the x-axis again and enter in the left limit to be 10nA. You should see Figure 79.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A8C861-ACCC-405E-995D-25A5082B26BE}"/>
              </a:ext>
            </a:extLst>
          </p:cNvPr>
          <p:cNvSpPr txBox="1"/>
          <p:nvPr/>
        </p:nvSpPr>
        <p:spPr>
          <a:xfrm>
            <a:off x="3770812" y="612842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Figure 79: Properly scaled gm/ID plot.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0613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093E0-A489-4ACA-A0A9-E4283F5F2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point D</a:t>
            </a:r>
          </a:p>
        </p:txBody>
      </p:sp>
    </p:spTree>
    <p:extLst>
      <p:ext uri="{BB962C8B-B14F-4D97-AF65-F5344CB8AC3E}">
        <p14:creationId xmlns:p14="http://schemas.microsoft.com/office/powerpoint/2010/main" val="17946634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AC3910-F55A-4AB0-A4CB-E4670DDD7454}"/>
              </a:ext>
            </a:extLst>
          </p:cNvPr>
          <p:cNvSpPr txBox="1"/>
          <p:nvPr/>
        </p:nvSpPr>
        <p:spPr>
          <a:xfrm>
            <a:off x="767661" y="540601"/>
            <a:ext cx="8021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In order to bias a transistor, we need to know VGS. To get the VGS=VDS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caused a particular ID, go to plot setting and add plot plane. Plot VD, and scale it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linearly as shown in Figure 80.</a:t>
            </a:r>
            <a:r>
              <a:rPr lang="en-US" dirty="0"/>
              <a:t> </a:t>
            </a:r>
            <a:br>
              <a:rPr lang="en-US" dirty="0"/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8BB329-BFBA-41AA-A197-72B24146AB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970"/>
          <a:stretch/>
        </p:blipFill>
        <p:spPr>
          <a:xfrm>
            <a:off x="321196" y="1633200"/>
            <a:ext cx="2927101" cy="35916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4852119-E533-4FC4-AF3F-1559BFF9EE9D}"/>
              </a:ext>
            </a:extLst>
          </p:cNvPr>
          <p:cNvSpPr/>
          <p:nvPr/>
        </p:nvSpPr>
        <p:spPr>
          <a:xfrm>
            <a:off x="321196" y="2385037"/>
            <a:ext cx="2107473" cy="33203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4A515A-6D52-4C82-B8F1-26BAD73D0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866" y="1484315"/>
            <a:ext cx="7797870" cy="46763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547A89-B3B2-4615-8F3B-D1AA2EBD3D90}"/>
              </a:ext>
            </a:extLst>
          </p:cNvPr>
          <p:cNvSpPr txBox="1"/>
          <p:nvPr/>
        </p:nvSpPr>
        <p:spPr>
          <a:xfrm>
            <a:off x="5181600" y="631739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Figure 80: Gm/ID plot with VDS=VGS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509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429C96-AF25-40F4-AC2E-49C679D17E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1912" y="732041"/>
            <a:ext cx="5033877" cy="5393917"/>
          </a:xfrm>
        </p:spPr>
      </p:pic>
    </p:spTree>
    <p:extLst>
      <p:ext uri="{BB962C8B-B14F-4D97-AF65-F5344CB8AC3E}">
        <p14:creationId xmlns:p14="http://schemas.microsoft.com/office/powerpoint/2010/main" val="25737643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313B69-F262-4460-9DC9-A7A2C9C21049}"/>
              </a:ext>
            </a:extLst>
          </p:cNvPr>
          <p:cNvSpPr txBox="1"/>
          <p:nvPr/>
        </p:nvSpPr>
        <p:spPr>
          <a:xfrm>
            <a:off x="767661" y="540601"/>
            <a:ext cx="10222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solidFill>
                  <a:srgbClr val="000000"/>
                </a:solidFill>
                <a:latin typeface="TimesNewRomanPSMT"/>
              </a:rPr>
              <a:t>2. Modify from check point A circuit show below (left) to common source amplifier with degeneration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br>
              <a:rPr lang="en-US" dirty="0"/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1E6F96-2784-4C06-8363-791B8547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6" y="1094371"/>
            <a:ext cx="3551228" cy="2430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9E2B59-D10F-4C14-9EC6-3DB020717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171" y="1094371"/>
            <a:ext cx="8151223" cy="310084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62DD679-B5BE-41E9-8BC6-71ABA4E6FF62}"/>
              </a:ext>
            </a:extLst>
          </p:cNvPr>
          <p:cNvSpPr/>
          <p:nvPr/>
        </p:nvSpPr>
        <p:spPr>
          <a:xfrm>
            <a:off x="255032" y="2255520"/>
            <a:ext cx="1669562" cy="1219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183967-B3AF-4225-8894-029F5C60D9F0}"/>
              </a:ext>
            </a:extLst>
          </p:cNvPr>
          <p:cNvSpPr txBox="1"/>
          <p:nvPr/>
        </p:nvSpPr>
        <p:spPr>
          <a:xfrm>
            <a:off x="1924594" y="1986700"/>
            <a:ext cx="2412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Don’t forget to delete this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417BF2C-59B1-4082-B513-9E5FA5F7472B}"/>
              </a:ext>
            </a:extLst>
          </p:cNvPr>
          <p:cNvSpPr/>
          <p:nvPr/>
        </p:nvSpPr>
        <p:spPr>
          <a:xfrm>
            <a:off x="3431177" y="2743200"/>
            <a:ext cx="818606" cy="412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5327625-8D5A-44BB-B51A-AFEA4D77F3B1}"/>
              </a:ext>
            </a:extLst>
          </p:cNvPr>
          <p:cNvSpPr/>
          <p:nvPr/>
        </p:nvSpPr>
        <p:spPr>
          <a:xfrm>
            <a:off x="8227729" y="1094370"/>
            <a:ext cx="2553482" cy="233462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E96727-C2CE-403E-AAF6-7D5C206FCC79}"/>
              </a:ext>
            </a:extLst>
          </p:cNvPr>
          <p:cNvSpPr txBox="1"/>
          <p:nvPr/>
        </p:nvSpPr>
        <p:spPr>
          <a:xfrm>
            <a:off x="7908320" y="3428999"/>
            <a:ext cx="4241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altLang="zh-CN" dirty="0">
                <a:solidFill>
                  <a:srgbClr val="FF0000"/>
                </a:solidFill>
              </a:rPr>
              <a:t>his results should match Table 2 in your lab manual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9478980-976B-4E60-ACCA-6BFDB941C091}"/>
              </a:ext>
            </a:extLst>
          </p:cNvPr>
          <p:cNvSpPr/>
          <p:nvPr/>
        </p:nvSpPr>
        <p:spPr>
          <a:xfrm>
            <a:off x="3913243" y="1876531"/>
            <a:ext cx="815347" cy="44638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02483A-6172-4E51-B044-595F39DD11F8}"/>
              </a:ext>
            </a:extLst>
          </p:cNvPr>
          <p:cNvSpPr txBox="1"/>
          <p:nvPr/>
        </p:nvSpPr>
        <p:spPr>
          <a:xfrm>
            <a:off x="3528843" y="1220850"/>
            <a:ext cx="2826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Simulate the DC R</a:t>
            </a:r>
            <a:r>
              <a:rPr lang="en-US" altLang="zh-CN" dirty="0">
                <a:solidFill>
                  <a:srgbClr val="FF0000"/>
                </a:solidFill>
              </a:rPr>
              <a:t>un operating point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5045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3F9367-FD10-4704-8F05-C71DBD13BE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630" y="2377439"/>
            <a:ext cx="11221716" cy="3253221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0CCC9AF-EB42-40AD-B540-DFECF97B81CD}"/>
              </a:ext>
            </a:extLst>
          </p:cNvPr>
          <p:cNvSpPr/>
          <p:nvPr/>
        </p:nvSpPr>
        <p:spPr>
          <a:xfrm>
            <a:off x="385630" y="3645729"/>
            <a:ext cx="1097280" cy="3583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605BAD-72AA-4EA9-98F2-216EEA6B1120}"/>
              </a:ext>
            </a:extLst>
          </p:cNvPr>
          <p:cNvSpPr txBox="1"/>
          <p:nvPr/>
        </p:nvSpPr>
        <p:spPr>
          <a:xfrm>
            <a:off x="628324" y="1227340"/>
            <a:ext cx="10222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solidFill>
                  <a:srgbClr val="000000"/>
                </a:solidFill>
                <a:latin typeface="TimesNewRomanPSMT"/>
              </a:rPr>
              <a:t>3. Run a transient simulation for 3ms and plot V(out). You should see figure 82.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br>
              <a:rPr lang="en-US" dirty="0"/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0164FC-7C43-4AA2-9231-5757A5DE55E1}"/>
              </a:ext>
            </a:extLst>
          </p:cNvPr>
          <p:cNvSpPr txBox="1"/>
          <p:nvPr/>
        </p:nvSpPr>
        <p:spPr>
          <a:xfrm>
            <a:off x="6723018" y="578154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Figure 82: Transient simulation of CS amplifier.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5914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26898F-96B2-4BD7-A27E-73F27C451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0866"/>
            <a:ext cx="12192000" cy="353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776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B427D7-4325-48BE-A17D-6BA9B8A3C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296"/>
            <a:ext cx="12192000" cy="38684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D4085E-97F9-4D8A-B461-C2F88B1D2EBB}"/>
              </a:ext>
            </a:extLst>
          </p:cNvPr>
          <p:cNvSpPr txBox="1"/>
          <p:nvPr/>
        </p:nvSpPr>
        <p:spPr>
          <a:xfrm>
            <a:off x="1288869" y="5651863"/>
            <a:ext cx="4397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Gain=20log(</a:t>
            </a:r>
            <a:r>
              <a:rPr lang="en-US" dirty="0" err="1"/>
              <a:t>Vout</a:t>
            </a:r>
            <a:r>
              <a:rPr lang="en-US" dirty="0"/>
              <a:t>/Vin)</a:t>
            </a:r>
          </a:p>
        </p:txBody>
      </p:sp>
    </p:spTree>
    <p:extLst>
      <p:ext uri="{BB962C8B-B14F-4D97-AF65-F5344CB8AC3E}">
        <p14:creationId xmlns:p14="http://schemas.microsoft.com/office/powerpoint/2010/main" val="10374256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093E0-A489-4ACA-A0A9-E4283F5F2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point 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B4D1D-567F-4FD0-89E9-7C4E313DDD74}"/>
              </a:ext>
            </a:extLst>
          </p:cNvPr>
          <p:cNvSpPr txBox="1"/>
          <p:nvPr/>
        </p:nvSpPr>
        <p:spPr>
          <a:xfrm>
            <a:off x="1184365" y="1916613"/>
            <a:ext cx="93530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Using the Gm/ID method design and verify in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NewRomanPSMT"/>
              </a:rPr>
              <a:t>LTspice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 a CS amplifier with a gain of -50.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Select R1 and R2 according to this </a:t>
            </a:r>
            <a:r>
              <a:rPr lang="en-US" sz="1800" b="0" i="0" dirty="0">
                <a:solidFill>
                  <a:srgbClr val="0000FF"/>
                </a:solidFill>
                <a:effectLst/>
                <a:latin typeface="TimesNewRomanPSMT"/>
                <a:hlinkClick r:id="rId3"/>
              </a:rPr>
              <a:t>link</a:t>
            </a:r>
            <a:r>
              <a:rPr lang="en-US" dirty="0">
                <a:hlinkClick r:id="rId3"/>
              </a:rPr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2A07FC-1C62-48D6-82A5-7836FA890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365" y="2656115"/>
            <a:ext cx="7024328" cy="401805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3D8E15-3C1A-4C2B-9D94-99572261C724}"/>
              </a:ext>
            </a:extLst>
          </p:cNvPr>
          <p:cNvCxnSpPr/>
          <p:nvPr/>
        </p:nvCxnSpPr>
        <p:spPr>
          <a:xfrm flipH="1">
            <a:off x="5355768" y="4564995"/>
            <a:ext cx="513806" cy="200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B1C4DF-8776-4152-B983-5BBCDB961F93}"/>
              </a:ext>
            </a:extLst>
          </p:cNvPr>
          <p:cNvCxnSpPr>
            <a:cxnSpLocks/>
          </p:cNvCxnSpPr>
          <p:nvPr/>
        </p:nvCxnSpPr>
        <p:spPr>
          <a:xfrm flipH="1" flipV="1">
            <a:off x="6405154" y="2872919"/>
            <a:ext cx="596537" cy="183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47EF10B-7A5F-40B7-9CEB-DA7A30720A82}"/>
              </a:ext>
            </a:extLst>
          </p:cNvPr>
          <p:cNvSpPr txBox="1"/>
          <p:nvPr/>
        </p:nvSpPr>
        <p:spPr>
          <a:xfrm>
            <a:off x="5773780" y="4464009"/>
            <a:ext cx="1393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461mV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E8AC26-A7BA-40E2-8272-782937DE4883}"/>
              </a:ext>
            </a:extLst>
          </p:cNvPr>
          <p:cNvSpPr txBox="1"/>
          <p:nvPr/>
        </p:nvSpPr>
        <p:spPr>
          <a:xfrm>
            <a:off x="6966855" y="2964814"/>
            <a:ext cx="966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10mV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8C14C-1FBC-481D-94B5-747383C4E678}"/>
              </a:ext>
            </a:extLst>
          </p:cNvPr>
          <p:cNvSpPr txBox="1"/>
          <p:nvPr/>
        </p:nvSpPr>
        <p:spPr>
          <a:xfrm>
            <a:off x="8522200" y="3902592"/>
            <a:ext cx="3304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|</a:t>
            </a:r>
            <a:r>
              <a:rPr lang="en-US" dirty="0" err="1"/>
              <a:t>Vout</a:t>
            </a:r>
            <a:r>
              <a:rPr lang="en-US" dirty="0"/>
              <a:t>/Vin| </a:t>
            </a:r>
          </a:p>
          <a:p>
            <a:r>
              <a:rPr lang="en-US" dirty="0"/>
              <a:t>= |461mV/10mV|</a:t>
            </a:r>
          </a:p>
          <a:p>
            <a:r>
              <a:rPr lang="en-US" dirty="0"/>
              <a:t>= |46.1|</a:t>
            </a:r>
          </a:p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E05C9D-CBAB-4ADB-ACBF-DDE120F31EE7}"/>
              </a:ext>
            </a:extLst>
          </p:cNvPr>
          <p:cNvSpPr txBox="1"/>
          <p:nvPr/>
        </p:nvSpPr>
        <p:spPr>
          <a:xfrm>
            <a:off x="8665029" y="5102921"/>
            <a:ext cx="246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Close enough to 50</a:t>
            </a:r>
          </a:p>
        </p:txBody>
      </p:sp>
    </p:spTree>
    <p:extLst>
      <p:ext uri="{BB962C8B-B14F-4D97-AF65-F5344CB8AC3E}">
        <p14:creationId xmlns:p14="http://schemas.microsoft.com/office/powerpoint/2010/main" val="3530458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753D48-3A7C-4EA9-82DC-11A305CB4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216" y="2400915"/>
            <a:ext cx="6563322" cy="4328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F093E0-A489-4ACA-A0A9-E4283F5F2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point 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B4D1D-567F-4FD0-89E9-7C4E313DDD74}"/>
              </a:ext>
            </a:extLst>
          </p:cNvPr>
          <p:cNvSpPr txBox="1"/>
          <p:nvPr/>
        </p:nvSpPr>
        <p:spPr>
          <a:xfrm>
            <a:off x="1063752" y="1672152"/>
            <a:ext cx="93530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Using the Gm/ID method design and verify in LT spice a CS amplifier with a gain of -10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has a non-zero source resistance in the AC model. Select R1 and R2 according to</a:t>
            </a:r>
            <a:r>
              <a:rPr lang="en-US" dirty="0"/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NewRomanPSMT"/>
                <a:ea typeface="+mn-ea"/>
                <a:cs typeface="+mn-cs"/>
                <a:hlinkClick r:id="rId4"/>
              </a:rPr>
              <a:t>link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  <a:hlinkClick r:id="rId4"/>
              </a:rPr>
              <a:t>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3D8E15-3C1A-4C2B-9D94-99572261C724}"/>
              </a:ext>
            </a:extLst>
          </p:cNvPr>
          <p:cNvCxnSpPr>
            <a:cxnSpLocks/>
          </p:cNvCxnSpPr>
          <p:nvPr/>
        </p:nvCxnSpPr>
        <p:spPr>
          <a:xfrm flipH="1">
            <a:off x="5259977" y="4564995"/>
            <a:ext cx="609597" cy="1550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B1C4DF-8776-4152-B983-5BBCDB961F93}"/>
              </a:ext>
            </a:extLst>
          </p:cNvPr>
          <p:cNvCxnSpPr>
            <a:cxnSpLocks/>
          </p:cNvCxnSpPr>
          <p:nvPr/>
        </p:nvCxnSpPr>
        <p:spPr>
          <a:xfrm flipH="1" flipV="1">
            <a:off x="6235337" y="2719450"/>
            <a:ext cx="766355" cy="337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47EF10B-7A5F-40B7-9CEB-DA7A30720A82}"/>
              </a:ext>
            </a:extLst>
          </p:cNvPr>
          <p:cNvSpPr txBox="1"/>
          <p:nvPr/>
        </p:nvSpPr>
        <p:spPr>
          <a:xfrm>
            <a:off x="5773780" y="4464009"/>
            <a:ext cx="1393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Rockwell" panose="02060603020205020403"/>
              </a:rPr>
              <a:t>95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mV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E8AC26-A7BA-40E2-8272-782937DE4883}"/>
              </a:ext>
            </a:extLst>
          </p:cNvPr>
          <p:cNvSpPr txBox="1"/>
          <p:nvPr/>
        </p:nvSpPr>
        <p:spPr>
          <a:xfrm>
            <a:off x="6966854" y="2964814"/>
            <a:ext cx="1471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Rockwell" panose="02060603020205020403"/>
              </a:rPr>
              <a:t>9.97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mV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8C14C-1FBC-481D-94B5-747383C4E678}"/>
              </a:ext>
            </a:extLst>
          </p:cNvPr>
          <p:cNvSpPr txBox="1"/>
          <p:nvPr/>
        </p:nvSpPr>
        <p:spPr>
          <a:xfrm>
            <a:off x="8522200" y="3902592"/>
            <a:ext cx="3304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Rockwell" panose="02060603020205020403"/>
              </a:rPr>
              <a:t>	|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Vout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/Vin |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= |95mV/9.97mV|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= |9.5|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A34367-6FF8-440F-89ED-544497B205A7}"/>
              </a:ext>
            </a:extLst>
          </p:cNvPr>
          <p:cNvSpPr txBox="1"/>
          <p:nvPr/>
        </p:nvSpPr>
        <p:spPr>
          <a:xfrm>
            <a:off x="8665029" y="5102921"/>
            <a:ext cx="246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Close enough to 10</a:t>
            </a:r>
          </a:p>
        </p:txBody>
      </p:sp>
    </p:spTree>
    <p:extLst>
      <p:ext uri="{BB962C8B-B14F-4D97-AF65-F5344CB8AC3E}">
        <p14:creationId xmlns:p14="http://schemas.microsoft.com/office/powerpoint/2010/main" val="36444539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FFBA4-0040-448A-8739-C30B58005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8225" y="1729522"/>
            <a:ext cx="10058400" cy="4050792"/>
          </a:xfrm>
        </p:spPr>
        <p:txBody>
          <a:bodyPr/>
          <a:lstStyle/>
          <a:p>
            <a:r>
              <a:rPr lang="en-US" dirty="0"/>
              <a:t>Solution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81F8021-743A-42CA-91B6-4F577BE06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Check point 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98C08E-936B-4E3B-BF6F-D5AF37BF3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81" y="2140073"/>
            <a:ext cx="11490837" cy="364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143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FFBA4-0040-448A-8739-C30B58005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1703397"/>
            <a:ext cx="10058400" cy="4050792"/>
          </a:xfrm>
        </p:spPr>
        <p:txBody>
          <a:bodyPr/>
          <a:lstStyle/>
          <a:p>
            <a:r>
              <a:rPr lang="en-US" dirty="0"/>
              <a:t>Solution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81F8021-743A-42CA-91B6-4F577BE06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Check point 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241B75-1411-429E-801C-0F2D1A558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22" y="2107850"/>
            <a:ext cx="11418529" cy="392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853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29692E1-5087-498A-8F0E-349CC297EDE5}"/>
              </a:ext>
            </a:extLst>
          </p:cNvPr>
          <p:cNvSpPr txBox="1"/>
          <p:nvPr/>
        </p:nvSpPr>
        <p:spPr>
          <a:xfrm>
            <a:off x="958788" y="2627790"/>
            <a:ext cx="856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copy software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81AD0F-5880-40F0-8FE3-CE45F62CCF6A}"/>
              </a:ext>
            </a:extLst>
          </p:cNvPr>
          <p:cNvSpPr txBox="1"/>
          <p:nvPr/>
        </p:nvSpPr>
        <p:spPr>
          <a:xfrm>
            <a:off x="958788" y="2068497"/>
            <a:ext cx="856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Testing and Documenting CS amplifiers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B4D230-1A18-4553-8663-536A683C8A96}"/>
              </a:ext>
            </a:extLst>
          </p:cNvPr>
          <p:cNvSpPr txBox="1">
            <a:spLocks/>
          </p:cNvSpPr>
          <p:nvPr/>
        </p:nvSpPr>
        <p:spPr>
          <a:xfrm>
            <a:off x="958788" y="829301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all" spc="0" normalizeH="0" baseline="0" noProof="0" dirty="0">
                <a:ln>
                  <a:noFill/>
                </a:ln>
                <a:blipFill dpi="0" rotWithShape="1">
                  <a:blip r:embed="rId2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Rockwell Condensed" panose="02060603050405020104"/>
                <a:ea typeface="+mj-ea"/>
                <a:cs typeface="+mj-cs"/>
              </a:rPr>
              <a:t>SJSU Spring 2020</a:t>
            </a:r>
            <a:br>
              <a:rPr kumimoji="0" lang="en-US" sz="4000" b="0" i="0" u="none" strike="noStrike" kern="1200" cap="all" spc="0" normalizeH="0" baseline="0" noProof="0" dirty="0">
                <a:ln>
                  <a:noFill/>
                </a:ln>
                <a:blipFill dpi="0" rotWithShape="1">
                  <a:blip r:embed="rId2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Rockwell Condensed" panose="02060603050405020104"/>
                <a:ea typeface="+mj-ea"/>
                <a:cs typeface="+mj-cs"/>
              </a:rPr>
            </a:br>
            <a:r>
              <a:rPr kumimoji="0" lang="en-US" sz="4000" b="0" i="0" u="none" strike="noStrike" kern="1200" cap="all" spc="0" normalizeH="0" baseline="0" noProof="0" dirty="0">
                <a:ln>
                  <a:noFill/>
                </a:ln>
                <a:blipFill dpi="0" rotWithShape="1">
                  <a:blip r:embed="rId2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Rockwell Condensed" panose="02060603050405020104"/>
                <a:ea typeface="+mj-ea"/>
                <a:cs typeface="+mj-cs"/>
              </a:rPr>
              <a:t>EE122 </a:t>
            </a:r>
            <a:r>
              <a:rPr kumimoji="0" lang="en-US" altLang="zh-CN" sz="4000" b="0" i="0" u="none" strike="noStrike" kern="1200" cap="all" spc="0" normalizeH="0" baseline="0" noProof="0" dirty="0">
                <a:ln>
                  <a:noFill/>
                </a:ln>
                <a:blipFill dpi="0" rotWithShape="1">
                  <a:blip r:embed="rId2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Rockwell Condensed" panose="02060603050405020104"/>
                <a:cs typeface="+mj-cs"/>
              </a:rPr>
              <a:t>lab section #5</a:t>
            </a:r>
            <a:br>
              <a:rPr kumimoji="0" lang="en-US" altLang="zh-CN" sz="4000" b="0" i="0" u="none" strike="noStrike" kern="1200" cap="all" spc="0" normalizeH="0" baseline="0" noProof="0" dirty="0">
                <a:ln>
                  <a:noFill/>
                </a:ln>
                <a:blipFill dpi="0" rotWithShape="1">
                  <a:blip r:embed="rId2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Rockwell Condensed" panose="02060603050405020104"/>
                <a:cs typeface="+mj-cs"/>
              </a:rPr>
            </a:br>
            <a:r>
              <a:rPr kumimoji="0" lang="en-US" altLang="zh-CN" sz="4000" b="0" i="0" u="none" strike="noStrike" kern="1200" cap="all" spc="0" normalizeH="0" baseline="0" noProof="0" dirty="0">
                <a:ln>
                  <a:noFill/>
                </a:ln>
                <a:blipFill dpi="0" rotWithShape="1">
                  <a:blip r:embed="rId2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Rockwell Condensed" panose="02060603050405020104"/>
                <a:cs typeface="+mj-cs"/>
              </a:rPr>
              <a:t>lab 8</a:t>
            </a:r>
            <a:endParaRPr kumimoji="0" lang="en-US" sz="4000" b="0" i="0" u="none" strike="noStrike" kern="1200" cap="all" spc="0" normalizeH="0" baseline="0" noProof="0" dirty="0">
              <a:ln>
                <a:noFill/>
              </a:ln>
              <a:blipFill dpi="0" rotWithShape="1">
                <a:blip r:embed="rId2"/>
                <a:srcRect/>
                <a:tile tx="6350" ty="-127000" sx="65000" sy="64000" flip="none" algn="tl"/>
              </a:blipFill>
              <a:effectLst/>
              <a:uLnTx/>
              <a:uFillTx/>
              <a:latin typeface="Rockwell Condensed" panose="02060603050405020104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588B15-44F0-4915-9A1A-FC3553196D4D}"/>
              </a:ext>
            </a:extLst>
          </p:cNvPr>
          <p:cNvSpPr txBox="1"/>
          <p:nvPr/>
        </p:nvSpPr>
        <p:spPr>
          <a:xfrm>
            <a:off x="4882718" y="5033639"/>
            <a:ext cx="3666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TA: Wen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Zhi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 Qian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Email: wenzhi.qian@sjsu.edu</a:t>
            </a:r>
          </a:p>
        </p:txBody>
      </p:sp>
    </p:spTree>
    <p:extLst>
      <p:ext uri="{BB962C8B-B14F-4D97-AF65-F5344CB8AC3E}">
        <p14:creationId xmlns:p14="http://schemas.microsoft.com/office/powerpoint/2010/main" val="36852174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098FB-1E0E-402E-BBC4-6CA05F9EF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C5E8A-2830-450C-8798-6EE1084EA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threshold voltage for discrete MOSFETs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9973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6796</TotalTime>
  <Words>3279</Words>
  <Application>Microsoft Office PowerPoint</Application>
  <PresentationFormat>Widescreen</PresentationFormat>
  <Paragraphs>419</Paragraphs>
  <Slides>114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27" baseType="lpstr">
      <vt:lpstr>DengXian</vt:lpstr>
      <vt:lpstr>Helvetica Neue</vt:lpstr>
      <vt:lpstr>TimesNewRomanPSMT</vt:lpstr>
      <vt:lpstr>Yu Gothic Medium</vt:lpstr>
      <vt:lpstr>Arial</vt:lpstr>
      <vt:lpstr>Calibri</vt:lpstr>
      <vt:lpstr>Cambria Math</vt:lpstr>
      <vt:lpstr>Rockwell</vt:lpstr>
      <vt:lpstr>Rockwell Condensed</vt:lpstr>
      <vt:lpstr>Symbol</vt:lpstr>
      <vt:lpstr>Times New Roman</vt:lpstr>
      <vt:lpstr>Wingdings</vt:lpstr>
      <vt:lpstr>Wood 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</vt:lpstr>
      <vt:lpstr>PowerPoint Presentation</vt:lpstr>
      <vt:lpstr>PowerPoint Presentation</vt:lpstr>
      <vt:lpstr>PowerPoint Presentation</vt:lpstr>
      <vt:lpstr>B</vt:lpstr>
      <vt:lpstr>PowerPoint Presentation</vt:lpstr>
      <vt:lpstr>PowerPoint Presentation</vt:lpstr>
      <vt:lpstr>C</vt:lpstr>
      <vt:lpstr>PowerPoint Presentation</vt:lpstr>
      <vt:lpstr>PowerPoint Presentation</vt:lpstr>
      <vt:lpstr>PowerPoint Presentation</vt:lpstr>
      <vt:lpstr>D</vt:lpstr>
      <vt:lpstr>PowerPoint Presentation</vt:lpstr>
      <vt:lpstr>PowerPoint Presentation</vt:lpstr>
      <vt:lpstr>PowerPoint Presentation</vt:lpstr>
      <vt:lpstr>E</vt:lpstr>
      <vt:lpstr>PowerPoint Presentation</vt:lpstr>
      <vt:lpstr>PowerPoint Presentation</vt:lpstr>
      <vt:lpstr>The 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Note</vt:lpstr>
      <vt:lpstr>Place your name on the design</vt:lpstr>
      <vt:lpstr>Place your name on the design</vt:lpstr>
      <vt:lpstr>The END</vt:lpstr>
      <vt:lpstr>PowerPoint Presentation</vt:lpstr>
      <vt:lpstr>Part A</vt:lpstr>
      <vt:lpstr>Start from building this circuit</vt:lpstr>
      <vt:lpstr>Diodes formula </vt:lpstr>
      <vt:lpstr>PowerPoint Presentation</vt:lpstr>
      <vt:lpstr>PowerPoint Presentation</vt:lpstr>
      <vt:lpstr>Build the following circuit with the previous calculated results</vt:lpstr>
      <vt:lpstr>PowerPoint Presentation</vt:lpstr>
      <vt:lpstr>PART B</vt:lpstr>
      <vt:lpstr>1. Connect the NATURAL LOG AMPLIFIER physically 2. Verify your design in LTSpice </vt:lpstr>
      <vt:lpstr>Please try to search ADALM2000 tutorial (recommend youtube)</vt:lpstr>
      <vt:lpstr>Adalm2000 PIN-OUT</vt:lpstr>
      <vt:lpstr>Signal generator Set V(in)=5V</vt:lpstr>
      <vt:lpstr>V(out) is shown in Voltmeter V(out) = - 0.585 in this graph</vt:lpstr>
      <vt:lpstr>PowerPoint Presentation</vt:lpstr>
      <vt:lpstr>PowerPoint Presentation</vt:lpstr>
      <vt:lpstr>Check point A</vt:lpstr>
      <vt:lpstr>PowerPoint Presentation</vt:lpstr>
      <vt:lpstr>Check point B</vt:lpstr>
      <vt:lpstr>PowerPoint Presentation</vt:lpstr>
      <vt:lpstr>Check point 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Check point 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Check point E</vt:lpstr>
      <vt:lpstr>Check point F</vt:lpstr>
      <vt:lpstr>Check point E</vt:lpstr>
      <vt:lpstr>Check point F</vt:lpstr>
      <vt:lpstr>PowerPoint Presentation</vt:lpstr>
      <vt:lpstr>Part A</vt:lpstr>
      <vt:lpstr>PowerPoint Presentation</vt:lpstr>
      <vt:lpstr>PowerPoint Presentation</vt:lpstr>
      <vt:lpstr>PowerPoint Presentation</vt:lpstr>
      <vt:lpstr>PowerPoint Presentation</vt:lpstr>
      <vt:lpstr>Part B</vt:lpstr>
      <vt:lpstr>PowerPoint Presentation</vt:lpstr>
      <vt:lpstr>Opamp multivibrator circuit</vt:lpstr>
      <vt:lpstr>Input sine wave and output rectangular wave as shown below</vt:lpstr>
      <vt:lpstr>How to add a potentiometer </vt:lpstr>
      <vt:lpstr>R and Val value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 qian</dc:creator>
  <cp:lastModifiedBy>wen qian</cp:lastModifiedBy>
  <cp:revision>149</cp:revision>
  <dcterms:created xsi:type="dcterms:W3CDTF">2021-01-24T10:23:21Z</dcterms:created>
  <dcterms:modified xsi:type="dcterms:W3CDTF">2021-04-16T05:38:50Z</dcterms:modified>
</cp:coreProperties>
</file>